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6"/>
  </p:notesMasterIdLst>
  <p:handoutMasterIdLst>
    <p:handoutMasterId r:id="rId7"/>
  </p:handoutMasterIdLst>
  <p:sldIdLst>
    <p:sldId id="258"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9E1"/>
    <a:srgbClr val="9C815D"/>
    <a:srgbClr val="AD9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5268" autoAdjust="0"/>
  </p:normalViewPr>
  <p:slideViewPr>
    <p:cSldViewPr snapToGrid="0">
      <p:cViewPr varScale="1">
        <p:scale>
          <a:sx n="17" d="100"/>
          <a:sy n="17" d="100"/>
        </p:scale>
        <p:origin x="1478" y="10"/>
      </p:cViewPr>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A5132-B7E4-423B-A0C7-34B61BBC5022}" type="doc">
      <dgm:prSet loTypeId="urn:microsoft.com/office/officeart/2005/8/layout/cycle1" loCatId="cycle" qsTypeId="urn:microsoft.com/office/officeart/2005/8/quickstyle/simple1" qsCatId="simple" csTypeId="urn:microsoft.com/office/officeart/2005/8/colors/accent2_3" csCatId="accent2" phldr="1"/>
      <dgm:spPr/>
      <dgm:t>
        <a:bodyPr/>
        <a:lstStyle/>
        <a:p>
          <a:endParaRPr lang="en-US"/>
        </a:p>
      </dgm:t>
    </dgm:pt>
    <dgm:pt modelId="{D3B3A15E-10BB-4D39-8341-DE0CB049AA43}">
      <dgm:prSet phldrT="[Text]" custT="1">
        <dgm:style>
          <a:lnRef idx="0">
            <a:scrgbClr r="0" g="0" b="0"/>
          </a:lnRef>
          <a:fillRef idx="0">
            <a:scrgbClr r="0" g="0" b="0"/>
          </a:fillRef>
          <a:effectRef idx="0">
            <a:scrgbClr r="0" g="0" b="0"/>
          </a:effectRef>
          <a:fontRef idx="minor">
            <a:schemeClr val="lt1"/>
          </a:fontRef>
        </dgm:style>
      </dgm:prSet>
      <dgm:spPr>
        <a:noFill/>
        <a:ln>
          <a:noFill/>
        </a:ln>
      </dgm:spPr>
      <dgm:t>
        <a:bodyPr/>
        <a:lstStyle/>
        <a:p>
          <a:r>
            <a:rPr lang="en-US" sz="2800" u="sng" dirty="0"/>
            <a:t>Turn on</a:t>
          </a:r>
        </a:p>
      </dgm:t>
    </dgm:pt>
    <dgm:pt modelId="{02621F1A-3B6D-423B-B91F-5F490DCDD5A3}" type="parTrans" cxnId="{3261AC00-6FDB-4146-93F6-EC55DFA412E2}">
      <dgm:prSet/>
      <dgm:spPr/>
      <dgm:t>
        <a:bodyPr/>
        <a:lstStyle/>
        <a:p>
          <a:endParaRPr lang="en-US" sz="2800"/>
        </a:p>
      </dgm:t>
    </dgm:pt>
    <dgm:pt modelId="{5915DED2-0832-4555-B6D2-A03435BF18D1}" type="sibTrans" cxnId="{3261AC00-6FDB-4146-93F6-EC55DFA412E2}">
      <dgm:prSet/>
      <dgm:spPr/>
      <dgm:t>
        <a:bodyPr/>
        <a:lstStyle/>
        <a:p>
          <a:endParaRPr lang="en-US" sz="2800"/>
        </a:p>
      </dgm:t>
    </dgm:pt>
    <dgm:pt modelId="{19D315AD-48D0-49A8-9CB4-1F063CABCD77}">
      <dgm:prSet phldrT="[Text]" custT="1"/>
      <dgm:spPr/>
      <dgm:t>
        <a:bodyPr/>
        <a:lstStyle/>
        <a:p>
          <a:r>
            <a:rPr lang="en-US" sz="2800" u="sng" dirty="0"/>
            <a:t>Discharge</a:t>
          </a:r>
        </a:p>
      </dgm:t>
    </dgm:pt>
    <dgm:pt modelId="{B8917CB7-66A6-42CF-8F80-72D80745DFDF}" type="parTrans" cxnId="{6687FE25-A134-470D-A09D-113906E87F75}">
      <dgm:prSet/>
      <dgm:spPr/>
      <dgm:t>
        <a:bodyPr/>
        <a:lstStyle/>
        <a:p>
          <a:endParaRPr lang="en-US" sz="2800"/>
        </a:p>
      </dgm:t>
    </dgm:pt>
    <dgm:pt modelId="{7C2A9142-941A-45FA-899F-4C3FDBEBAB68}" type="sibTrans" cxnId="{6687FE25-A134-470D-A09D-113906E87F75}">
      <dgm:prSet/>
      <dgm:spPr/>
      <dgm:t>
        <a:bodyPr/>
        <a:lstStyle/>
        <a:p>
          <a:endParaRPr lang="en-US" sz="2800"/>
        </a:p>
      </dgm:t>
    </dgm:pt>
    <dgm:pt modelId="{57220175-2E64-4501-8887-7A18EFDE0C48}">
      <dgm:prSet phldrT="[Text]" custT="1"/>
      <dgm:spPr/>
      <dgm:t>
        <a:bodyPr/>
        <a:lstStyle/>
        <a:p>
          <a:r>
            <a:rPr lang="en-US" sz="2800" u="sng" dirty="0"/>
            <a:t>Turn off</a:t>
          </a:r>
        </a:p>
      </dgm:t>
    </dgm:pt>
    <dgm:pt modelId="{13EF2105-E850-45F3-B612-8A6EB670B202}" type="parTrans" cxnId="{291EA118-B35F-4C7A-9F81-DC032A88BC95}">
      <dgm:prSet/>
      <dgm:spPr/>
      <dgm:t>
        <a:bodyPr/>
        <a:lstStyle/>
        <a:p>
          <a:endParaRPr lang="en-US" sz="2800"/>
        </a:p>
      </dgm:t>
    </dgm:pt>
    <dgm:pt modelId="{D1122C0D-A18F-4EBD-9030-DBFB54ED7F57}" type="sibTrans" cxnId="{291EA118-B35F-4C7A-9F81-DC032A88BC95}">
      <dgm:prSet/>
      <dgm:spPr/>
      <dgm:t>
        <a:bodyPr/>
        <a:lstStyle/>
        <a:p>
          <a:endParaRPr lang="en-US" sz="2800"/>
        </a:p>
      </dgm:t>
    </dgm:pt>
    <dgm:pt modelId="{F93A451F-14DC-4C9B-910C-EA185086738E}">
      <dgm:prSet phldrT="[Text]" custT="1"/>
      <dgm:spPr/>
      <dgm:t>
        <a:bodyPr/>
        <a:lstStyle/>
        <a:p>
          <a:r>
            <a:rPr lang="en-US" sz="2800" u="sng" dirty="0">
              <a:ln>
                <a:noFill/>
              </a:ln>
              <a:solidFill>
                <a:schemeClr val="tx1">
                  <a:hueOff val="0"/>
                  <a:satOff val="0"/>
                  <a:lumOff val="0"/>
                </a:schemeClr>
              </a:solidFill>
            </a:rPr>
            <a:t>Charge</a:t>
          </a:r>
        </a:p>
      </dgm:t>
    </dgm:pt>
    <dgm:pt modelId="{EE738C16-E638-4617-A27C-F366B50AC3B0}" type="parTrans" cxnId="{FE2AFA22-FE37-4BA7-8CA6-FAE222FE9B33}">
      <dgm:prSet/>
      <dgm:spPr/>
      <dgm:t>
        <a:bodyPr/>
        <a:lstStyle/>
        <a:p>
          <a:endParaRPr lang="en-US" sz="2800"/>
        </a:p>
      </dgm:t>
    </dgm:pt>
    <dgm:pt modelId="{34252A9F-8C1E-4F51-AD15-B1E584050943}" type="sibTrans" cxnId="{FE2AFA22-FE37-4BA7-8CA6-FAE222FE9B33}">
      <dgm:prSet/>
      <dgm:spPr/>
      <dgm:t>
        <a:bodyPr/>
        <a:lstStyle/>
        <a:p>
          <a:endParaRPr lang="en-US" sz="2800"/>
        </a:p>
      </dgm:t>
    </dgm:pt>
    <dgm:pt modelId="{49249125-E745-4B6A-AAFF-63FBC281C43A}" type="pres">
      <dgm:prSet presAssocID="{CC5A5132-B7E4-423B-A0C7-34B61BBC5022}" presName="cycle" presStyleCnt="0">
        <dgm:presLayoutVars>
          <dgm:dir/>
          <dgm:resizeHandles val="exact"/>
        </dgm:presLayoutVars>
      </dgm:prSet>
      <dgm:spPr/>
    </dgm:pt>
    <dgm:pt modelId="{955E6B0A-C20F-4B87-B8DE-71481EF63F5F}" type="pres">
      <dgm:prSet presAssocID="{D3B3A15E-10BB-4D39-8341-DE0CB049AA43}" presName="dummy" presStyleCnt="0"/>
      <dgm:spPr/>
    </dgm:pt>
    <dgm:pt modelId="{6B2E6E5F-BE8F-45FA-9745-B4662A9409F1}" type="pres">
      <dgm:prSet presAssocID="{D3B3A15E-10BB-4D39-8341-DE0CB049AA43}" presName="node" presStyleLbl="revTx" presStyleIdx="0" presStyleCnt="4">
        <dgm:presLayoutVars>
          <dgm:bulletEnabled val="1"/>
        </dgm:presLayoutVars>
      </dgm:prSet>
      <dgm:spPr>
        <a:prstGeom prst="ellipse">
          <a:avLst/>
        </a:prstGeom>
      </dgm:spPr>
    </dgm:pt>
    <dgm:pt modelId="{2D355123-29AF-4348-ADC6-DAA763347C1B}" type="pres">
      <dgm:prSet presAssocID="{5915DED2-0832-4555-B6D2-A03435BF18D1}" presName="sibTrans" presStyleLbl="node1" presStyleIdx="0" presStyleCnt="4"/>
      <dgm:spPr/>
    </dgm:pt>
    <dgm:pt modelId="{509B9ADD-4723-4D11-8AE9-9432C8951229}" type="pres">
      <dgm:prSet presAssocID="{19D315AD-48D0-49A8-9CB4-1F063CABCD77}" presName="dummy" presStyleCnt="0"/>
      <dgm:spPr/>
    </dgm:pt>
    <dgm:pt modelId="{785C5A82-857A-4C7B-A1B4-ECF7ACA1ED93}" type="pres">
      <dgm:prSet presAssocID="{19D315AD-48D0-49A8-9CB4-1F063CABCD77}" presName="node" presStyleLbl="revTx" presStyleIdx="1" presStyleCnt="4">
        <dgm:presLayoutVars>
          <dgm:bulletEnabled val="1"/>
        </dgm:presLayoutVars>
      </dgm:prSet>
      <dgm:spPr/>
    </dgm:pt>
    <dgm:pt modelId="{C4AFF8F7-0598-48C1-B68A-DC40CC7EDC4D}" type="pres">
      <dgm:prSet presAssocID="{7C2A9142-941A-45FA-899F-4C3FDBEBAB68}" presName="sibTrans" presStyleLbl="node1" presStyleIdx="1" presStyleCnt="4"/>
      <dgm:spPr/>
    </dgm:pt>
    <dgm:pt modelId="{39AC28E5-36A2-4123-8718-98438B4EDDCD}" type="pres">
      <dgm:prSet presAssocID="{57220175-2E64-4501-8887-7A18EFDE0C48}" presName="dummy" presStyleCnt="0"/>
      <dgm:spPr/>
    </dgm:pt>
    <dgm:pt modelId="{67BC96BE-59D1-4E0F-BC0D-3675824134CA}" type="pres">
      <dgm:prSet presAssocID="{57220175-2E64-4501-8887-7A18EFDE0C48}" presName="node" presStyleLbl="revTx" presStyleIdx="2" presStyleCnt="4">
        <dgm:presLayoutVars>
          <dgm:bulletEnabled val="1"/>
        </dgm:presLayoutVars>
      </dgm:prSet>
      <dgm:spPr/>
    </dgm:pt>
    <dgm:pt modelId="{B85216D0-DBAD-484C-A4A9-21096CDE69CE}" type="pres">
      <dgm:prSet presAssocID="{D1122C0D-A18F-4EBD-9030-DBFB54ED7F57}" presName="sibTrans" presStyleLbl="node1" presStyleIdx="2" presStyleCnt="4"/>
      <dgm:spPr/>
    </dgm:pt>
    <dgm:pt modelId="{8C5E85FD-0DE9-4D31-BB3C-6911B5A32561}" type="pres">
      <dgm:prSet presAssocID="{F93A451F-14DC-4C9B-910C-EA185086738E}" presName="dummy" presStyleCnt="0"/>
      <dgm:spPr/>
    </dgm:pt>
    <dgm:pt modelId="{C0600A18-696B-49BD-B91B-FA3C4D5720BB}" type="pres">
      <dgm:prSet presAssocID="{F93A451F-14DC-4C9B-910C-EA185086738E}" presName="node" presStyleLbl="revTx" presStyleIdx="3" presStyleCnt="4">
        <dgm:presLayoutVars>
          <dgm:bulletEnabled val="1"/>
        </dgm:presLayoutVars>
      </dgm:prSet>
      <dgm:spPr/>
    </dgm:pt>
    <dgm:pt modelId="{AB05E520-DA0F-402B-9868-5996F55393AB}" type="pres">
      <dgm:prSet presAssocID="{34252A9F-8C1E-4F51-AD15-B1E584050943}" presName="sibTrans" presStyleLbl="node1" presStyleIdx="3" presStyleCnt="4"/>
      <dgm:spPr/>
    </dgm:pt>
  </dgm:ptLst>
  <dgm:cxnLst>
    <dgm:cxn modelId="{3261AC00-6FDB-4146-93F6-EC55DFA412E2}" srcId="{CC5A5132-B7E4-423B-A0C7-34B61BBC5022}" destId="{D3B3A15E-10BB-4D39-8341-DE0CB049AA43}" srcOrd="0" destOrd="0" parTransId="{02621F1A-3B6D-423B-B91F-5F490DCDD5A3}" sibTransId="{5915DED2-0832-4555-B6D2-A03435BF18D1}"/>
    <dgm:cxn modelId="{291EA118-B35F-4C7A-9F81-DC032A88BC95}" srcId="{CC5A5132-B7E4-423B-A0C7-34B61BBC5022}" destId="{57220175-2E64-4501-8887-7A18EFDE0C48}" srcOrd="2" destOrd="0" parTransId="{13EF2105-E850-45F3-B612-8A6EB670B202}" sibTransId="{D1122C0D-A18F-4EBD-9030-DBFB54ED7F57}"/>
    <dgm:cxn modelId="{FE2AFA22-FE37-4BA7-8CA6-FAE222FE9B33}" srcId="{CC5A5132-B7E4-423B-A0C7-34B61BBC5022}" destId="{F93A451F-14DC-4C9B-910C-EA185086738E}" srcOrd="3" destOrd="0" parTransId="{EE738C16-E638-4617-A27C-F366B50AC3B0}" sibTransId="{34252A9F-8C1E-4F51-AD15-B1E584050943}"/>
    <dgm:cxn modelId="{6687FE25-A134-470D-A09D-113906E87F75}" srcId="{CC5A5132-B7E4-423B-A0C7-34B61BBC5022}" destId="{19D315AD-48D0-49A8-9CB4-1F063CABCD77}" srcOrd="1" destOrd="0" parTransId="{B8917CB7-66A6-42CF-8F80-72D80745DFDF}" sibTransId="{7C2A9142-941A-45FA-899F-4C3FDBEBAB68}"/>
    <dgm:cxn modelId="{61ADBF28-1644-46A3-A039-74A94D831E63}" type="presOf" srcId="{57220175-2E64-4501-8887-7A18EFDE0C48}" destId="{67BC96BE-59D1-4E0F-BC0D-3675824134CA}" srcOrd="0" destOrd="0" presId="urn:microsoft.com/office/officeart/2005/8/layout/cycle1"/>
    <dgm:cxn modelId="{C9EC5637-AC31-40A7-AA69-FC84D394086C}" type="presOf" srcId="{7C2A9142-941A-45FA-899F-4C3FDBEBAB68}" destId="{C4AFF8F7-0598-48C1-B68A-DC40CC7EDC4D}" srcOrd="0" destOrd="0" presId="urn:microsoft.com/office/officeart/2005/8/layout/cycle1"/>
    <dgm:cxn modelId="{8F7A7749-723E-41FF-AB8F-6EC663D1DE57}" type="presOf" srcId="{19D315AD-48D0-49A8-9CB4-1F063CABCD77}" destId="{785C5A82-857A-4C7B-A1B4-ECF7ACA1ED93}" srcOrd="0" destOrd="0" presId="urn:microsoft.com/office/officeart/2005/8/layout/cycle1"/>
    <dgm:cxn modelId="{E2C7C56E-B5FF-48B7-B5E2-E1025F81C360}" type="presOf" srcId="{D3B3A15E-10BB-4D39-8341-DE0CB049AA43}" destId="{6B2E6E5F-BE8F-45FA-9745-B4662A9409F1}" srcOrd="0" destOrd="0" presId="urn:microsoft.com/office/officeart/2005/8/layout/cycle1"/>
    <dgm:cxn modelId="{85D52989-869D-4568-BAD3-D658FBE67907}" type="presOf" srcId="{D1122C0D-A18F-4EBD-9030-DBFB54ED7F57}" destId="{B85216D0-DBAD-484C-A4A9-21096CDE69CE}" srcOrd="0" destOrd="0" presId="urn:microsoft.com/office/officeart/2005/8/layout/cycle1"/>
    <dgm:cxn modelId="{0340E7A2-089A-4688-A7AF-81EA4AA1644B}" type="presOf" srcId="{F93A451F-14DC-4C9B-910C-EA185086738E}" destId="{C0600A18-696B-49BD-B91B-FA3C4D5720BB}" srcOrd="0" destOrd="0" presId="urn:microsoft.com/office/officeart/2005/8/layout/cycle1"/>
    <dgm:cxn modelId="{8C80BBAB-7033-4C5E-AD2F-B45EBE9D9EA0}" type="presOf" srcId="{34252A9F-8C1E-4F51-AD15-B1E584050943}" destId="{AB05E520-DA0F-402B-9868-5996F55393AB}" srcOrd="0" destOrd="0" presId="urn:microsoft.com/office/officeart/2005/8/layout/cycle1"/>
    <dgm:cxn modelId="{0E21F8F2-C254-41CC-BF78-C933D72AA3D9}" type="presOf" srcId="{CC5A5132-B7E4-423B-A0C7-34B61BBC5022}" destId="{49249125-E745-4B6A-AAFF-63FBC281C43A}" srcOrd="0" destOrd="0" presId="urn:microsoft.com/office/officeart/2005/8/layout/cycle1"/>
    <dgm:cxn modelId="{BD172BFB-8B58-4F74-886E-3C3EE6AD6FA0}" type="presOf" srcId="{5915DED2-0832-4555-B6D2-A03435BF18D1}" destId="{2D355123-29AF-4348-ADC6-DAA763347C1B}" srcOrd="0" destOrd="0" presId="urn:microsoft.com/office/officeart/2005/8/layout/cycle1"/>
    <dgm:cxn modelId="{EF646F0D-B71A-4C99-8AB9-D1CE22FE6925}" type="presParOf" srcId="{49249125-E745-4B6A-AAFF-63FBC281C43A}" destId="{955E6B0A-C20F-4B87-B8DE-71481EF63F5F}" srcOrd="0" destOrd="0" presId="urn:microsoft.com/office/officeart/2005/8/layout/cycle1"/>
    <dgm:cxn modelId="{A9009926-7997-4937-A1F8-613D6612AD46}" type="presParOf" srcId="{49249125-E745-4B6A-AAFF-63FBC281C43A}" destId="{6B2E6E5F-BE8F-45FA-9745-B4662A9409F1}" srcOrd="1" destOrd="0" presId="urn:microsoft.com/office/officeart/2005/8/layout/cycle1"/>
    <dgm:cxn modelId="{0375C715-EE00-434B-B5EA-7C6745B7CF33}" type="presParOf" srcId="{49249125-E745-4B6A-AAFF-63FBC281C43A}" destId="{2D355123-29AF-4348-ADC6-DAA763347C1B}" srcOrd="2" destOrd="0" presId="urn:microsoft.com/office/officeart/2005/8/layout/cycle1"/>
    <dgm:cxn modelId="{80D09705-85B2-4E91-A184-291D05FCE214}" type="presParOf" srcId="{49249125-E745-4B6A-AAFF-63FBC281C43A}" destId="{509B9ADD-4723-4D11-8AE9-9432C8951229}" srcOrd="3" destOrd="0" presId="urn:microsoft.com/office/officeart/2005/8/layout/cycle1"/>
    <dgm:cxn modelId="{88ACAF36-B24C-4C57-B5C5-C85B786F986E}" type="presParOf" srcId="{49249125-E745-4B6A-AAFF-63FBC281C43A}" destId="{785C5A82-857A-4C7B-A1B4-ECF7ACA1ED93}" srcOrd="4" destOrd="0" presId="urn:microsoft.com/office/officeart/2005/8/layout/cycle1"/>
    <dgm:cxn modelId="{CC1C43CE-CEC9-41F2-98B3-692C965A7F74}" type="presParOf" srcId="{49249125-E745-4B6A-AAFF-63FBC281C43A}" destId="{C4AFF8F7-0598-48C1-B68A-DC40CC7EDC4D}" srcOrd="5" destOrd="0" presId="urn:microsoft.com/office/officeart/2005/8/layout/cycle1"/>
    <dgm:cxn modelId="{832A2FE1-4996-4EAA-B6CB-49CD82FECFAD}" type="presParOf" srcId="{49249125-E745-4B6A-AAFF-63FBC281C43A}" destId="{39AC28E5-36A2-4123-8718-98438B4EDDCD}" srcOrd="6" destOrd="0" presId="urn:microsoft.com/office/officeart/2005/8/layout/cycle1"/>
    <dgm:cxn modelId="{2566635D-E74E-4347-A84A-6E709C3A67FF}" type="presParOf" srcId="{49249125-E745-4B6A-AAFF-63FBC281C43A}" destId="{67BC96BE-59D1-4E0F-BC0D-3675824134CA}" srcOrd="7" destOrd="0" presId="urn:microsoft.com/office/officeart/2005/8/layout/cycle1"/>
    <dgm:cxn modelId="{83CC5EA7-3775-4529-B10D-AFECD9157A51}" type="presParOf" srcId="{49249125-E745-4B6A-AAFF-63FBC281C43A}" destId="{B85216D0-DBAD-484C-A4A9-21096CDE69CE}" srcOrd="8" destOrd="0" presId="urn:microsoft.com/office/officeart/2005/8/layout/cycle1"/>
    <dgm:cxn modelId="{020132B8-4E17-4A65-B01E-42487AE70C90}" type="presParOf" srcId="{49249125-E745-4B6A-AAFF-63FBC281C43A}" destId="{8C5E85FD-0DE9-4D31-BB3C-6911B5A32561}" srcOrd="9" destOrd="0" presId="urn:microsoft.com/office/officeart/2005/8/layout/cycle1"/>
    <dgm:cxn modelId="{08D22304-094B-4822-A2B0-697E76EE8506}" type="presParOf" srcId="{49249125-E745-4B6A-AAFF-63FBC281C43A}" destId="{C0600A18-696B-49BD-B91B-FA3C4D5720BB}" srcOrd="10" destOrd="0" presId="urn:microsoft.com/office/officeart/2005/8/layout/cycle1"/>
    <dgm:cxn modelId="{0407B03A-577B-4DE7-ABFB-7CC0A552A32E}" type="presParOf" srcId="{49249125-E745-4B6A-AAFF-63FBC281C43A}" destId="{AB05E520-DA0F-402B-9868-5996F55393AB}"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E6E5F-BE8F-45FA-9745-B4662A9409F1}">
      <dsp:nvSpPr>
        <dsp:cNvPr id="0" name=""/>
        <dsp:cNvSpPr/>
      </dsp:nvSpPr>
      <dsp:spPr>
        <a:xfrm>
          <a:off x="4212252" y="107441"/>
          <a:ext cx="1727352" cy="1727352"/>
        </a:xfrm>
        <a:prstGeom prst="ellipse">
          <a:avLst/>
        </a:prstGeom>
        <a:no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u="sng" kern="1200" dirty="0"/>
            <a:t>Turn on</a:t>
          </a:r>
        </a:p>
      </dsp:txBody>
      <dsp:txXfrm>
        <a:off x="4465217" y="360406"/>
        <a:ext cx="1221422" cy="1221422"/>
      </dsp:txXfrm>
    </dsp:sp>
    <dsp:sp modelId="{2D355123-29AF-4348-ADC6-DAA763347C1B}">
      <dsp:nvSpPr>
        <dsp:cNvPr id="0" name=""/>
        <dsp:cNvSpPr/>
      </dsp:nvSpPr>
      <dsp:spPr>
        <a:xfrm>
          <a:off x="1171510" y="-1070"/>
          <a:ext cx="4876606" cy="4876606"/>
        </a:xfrm>
        <a:prstGeom prst="circularArrow">
          <a:avLst>
            <a:gd name="adj1" fmla="val 6907"/>
            <a:gd name="adj2" fmla="val 465755"/>
            <a:gd name="adj3" fmla="val 547721"/>
            <a:gd name="adj4" fmla="val 20586525"/>
            <a:gd name="adj5" fmla="val 8058"/>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C5A82-857A-4C7B-A1B4-ECF7ACA1ED93}">
      <dsp:nvSpPr>
        <dsp:cNvPr id="0" name=""/>
        <dsp:cNvSpPr/>
      </dsp:nvSpPr>
      <dsp:spPr>
        <a:xfrm>
          <a:off x="4212252" y="3039671"/>
          <a:ext cx="1727352" cy="1727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u="sng" kern="1200" dirty="0"/>
            <a:t>Discharge</a:t>
          </a:r>
        </a:p>
      </dsp:txBody>
      <dsp:txXfrm>
        <a:off x="4212252" y="3039671"/>
        <a:ext cx="1727352" cy="1727352"/>
      </dsp:txXfrm>
    </dsp:sp>
    <dsp:sp modelId="{C4AFF8F7-0598-48C1-B68A-DC40CC7EDC4D}">
      <dsp:nvSpPr>
        <dsp:cNvPr id="0" name=""/>
        <dsp:cNvSpPr/>
      </dsp:nvSpPr>
      <dsp:spPr>
        <a:xfrm>
          <a:off x="1171510" y="-1070"/>
          <a:ext cx="4876606" cy="4876606"/>
        </a:xfrm>
        <a:prstGeom prst="circularArrow">
          <a:avLst>
            <a:gd name="adj1" fmla="val 6907"/>
            <a:gd name="adj2" fmla="val 465755"/>
            <a:gd name="adj3" fmla="val 5947721"/>
            <a:gd name="adj4" fmla="val 4386525"/>
            <a:gd name="adj5" fmla="val 8058"/>
          </a:avLst>
        </a:prstGeom>
        <a:solidFill>
          <a:schemeClr val="accent2">
            <a:shade val="80000"/>
            <a:hueOff val="-59199"/>
            <a:satOff val="-476"/>
            <a:lumOff val="79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C96BE-59D1-4E0F-BC0D-3675824134CA}">
      <dsp:nvSpPr>
        <dsp:cNvPr id="0" name=""/>
        <dsp:cNvSpPr/>
      </dsp:nvSpPr>
      <dsp:spPr>
        <a:xfrm>
          <a:off x="1280022" y="3039671"/>
          <a:ext cx="1727352" cy="1727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u="sng" kern="1200" dirty="0"/>
            <a:t>Turn off</a:t>
          </a:r>
        </a:p>
      </dsp:txBody>
      <dsp:txXfrm>
        <a:off x="1280022" y="3039671"/>
        <a:ext cx="1727352" cy="1727352"/>
      </dsp:txXfrm>
    </dsp:sp>
    <dsp:sp modelId="{B85216D0-DBAD-484C-A4A9-21096CDE69CE}">
      <dsp:nvSpPr>
        <dsp:cNvPr id="0" name=""/>
        <dsp:cNvSpPr/>
      </dsp:nvSpPr>
      <dsp:spPr>
        <a:xfrm>
          <a:off x="1171510" y="-1070"/>
          <a:ext cx="4876606" cy="4876606"/>
        </a:xfrm>
        <a:prstGeom prst="circularArrow">
          <a:avLst>
            <a:gd name="adj1" fmla="val 6907"/>
            <a:gd name="adj2" fmla="val 465755"/>
            <a:gd name="adj3" fmla="val 11347721"/>
            <a:gd name="adj4" fmla="val 9786525"/>
            <a:gd name="adj5" fmla="val 8058"/>
          </a:avLst>
        </a:prstGeom>
        <a:solidFill>
          <a:schemeClr val="accent2">
            <a:shade val="80000"/>
            <a:hueOff val="-118399"/>
            <a:satOff val="-951"/>
            <a:lumOff val="15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00A18-696B-49BD-B91B-FA3C4D5720BB}">
      <dsp:nvSpPr>
        <dsp:cNvPr id="0" name=""/>
        <dsp:cNvSpPr/>
      </dsp:nvSpPr>
      <dsp:spPr>
        <a:xfrm>
          <a:off x="1280022" y="107441"/>
          <a:ext cx="1727352" cy="1727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u="sng" kern="1200" dirty="0">
              <a:ln>
                <a:noFill/>
              </a:ln>
              <a:solidFill>
                <a:schemeClr val="tx1">
                  <a:hueOff val="0"/>
                  <a:satOff val="0"/>
                  <a:lumOff val="0"/>
                </a:schemeClr>
              </a:solidFill>
            </a:rPr>
            <a:t>Charge</a:t>
          </a:r>
        </a:p>
      </dsp:txBody>
      <dsp:txXfrm>
        <a:off x="1280022" y="107441"/>
        <a:ext cx="1727352" cy="1727352"/>
      </dsp:txXfrm>
    </dsp:sp>
    <dsp:sp modelId="{AB05E520-DA0F-402B-9868-5996F55393AB}">
      <dsp:nvSpPr>
        <dsp:cNvPr id="0" name=""/>
        <dsp:cNvSpPr/>
      </dsp:nvSpPr>
      <dsp:spPr>
        <a:xfrm>
          <a:off x="1171510" y="-1070"/>
          <a:ext cx="4876606" cy="4876606"/>
        </a:xfrm>
        <a:prstGeom prst="circularArrow">
          <a:avLst>
            <a:gd name="adj1" fmla="val 6907"/>
            <a:gd name="adj2" fmla="val 465755"/>
            <a:gd name="adj3" fmla="val 16747721"/>
            <a:gd name="adj4" fmla="val 15186525"/>
            <a:gd name="adj5" fmla="val 8058"/>
          </a:avLst>
        </a:prstGeom>
        <a:solidFill>
          <a:schemeClr val="accent2">
            <a:shade val="80000"/>
            <a:hueOff val="-177598"/>
            <a:satOff val="-1427"/>
            <a:lumOff val="239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8/31/2017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8/31/2017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2" name="Instructions"/>
          <p:cNvSpPr/>
          <p:nvPr userDrawn="1"/>
        </p:nvSpPr>
        <p:spPr>
          <a:xfrm>
            <a:off x="43891200" y="2552699"/>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a:solidFill>
                  <a:prstClr val="white">
                    <a:lumMod val="50000"/>
                  </a:prstClr>
                </a:solidFill>
                <a:latin typeface="Calibri Light" panose="020F0302020204030204" pitchFamily="34" charset="0"/>
                <a:cs typeface="Calibri" panose="020F0502020204030204" pitchFamily="34" charset="0"/>
              </a:rPr>
              <a:t>right-</a:t>
            </a:r>
            <a:r>
              <a:rPr sz="6600" dirty="0">
                <a:solidFill>
                  <a:prstClr val="white">
                    <a:lumMod val="50000"/>
                  </a:prstClr>
                </a:solidFill>
                <a:latin typeface="Calibri Light" panose="020F0302020204030204" pitchFamily="34" charset="0"/>
                <a:cs typeface="Calibri" panose="020F0502020204030204" pitchFamily="34" charset="0"/>
              </a:rPr>
              <a:t>click a picture</a:t>
            </a:r>
            <a:r>
              <a:rPr lang="en-US" sz="6600" dirty="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a:solidFill>
                  <a:prstClr val="white">
                    <a:lumMod val="50000"/>
                  </a:prstClr>
                </a:solidFill>
                <a:latin typeface="Calibri Light" panose="020F0302020204030204" pitchFamily="34" charset="0"/>
                <a:cs typeface="Calibri" panose="020F0502020204030204" pitchFamily="34" charset="0"/>
              </a:rPr>
              <a:t>esize</a:t>
            </a:r>
            <a:r>
              <a:rPr lang="en-US" sz="6600" baseline="0" dirty="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8/31/2017</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6.png"/><Relationship Id="rId17" Type="http://schemas.openxmlformats.org/officeDocument/2006/relationships/image" Target="../media/image10.jpg"/><Relationship Id="rId2" Type="http://schemas.openxmlformats.org/officeDocument/2006/relationships/diagramData" Target="../diagrams/data1.xml"/><Relationship Id="rId16"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5" Type="http://schemas.openxmlformats.org/officeDocument/2006/relationships/image" Target="../media/image8.jpg"/><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20E6-2E37-49A7-8004-893F61AC7103}"/>
              </a:ext>
            </a:extLst>
          </p:cNvPr>
          <p:cNvSpPr>
            <a:spLocks noGrp="1"/>
          </p:cNvSpPr>
          <p:nvPr>
            <p:ph type="title"/>
          </p:nvPr>
        </p:nvSpPr>
        <p:spPr/>
        <p:txBody>
          <a:bodyPr/>
          <a:lstStyle/>
          <a:p>
            <a:pPr algn="ctr"/>
            <a:r>
              <a:rPr lang="en-US" dirty="0"/>
              <a:t>Electrical Simulation of Neural Signal</a:t>
            </a:r>
          </a:p>
        </p:txBody>
      </p:sp>
      <p:sp>
        <p:nvSpPr>
          <p:cNvPr id="3" name="Text Placeholder 2">
            <a:extLst>
              <a:ext uri="{FF2B5EF4-FFF2-40B4-BE49-F238E27FC236}">
                <a16:creationId xmlns:a16="http://schemas.microsoft.com/office/drawing/2014/main" id="{72C763D3-85E0-428C-A84B-6878D82CF618}"/>
              </a:ext>
            </a:extLst>
          </p:cNvPr>
          <p:cNvSpPr>
            <a:spLocks noGrp="1"/>
          </p:cNvSpPr>
          <p:nvPr>
            <p:ph type="body" sz="quarter" idx="36"/>
          </p:nvPr>
        </p:nvSpPr>
        <p:spPr>
          <a:xfrm>
            <a:off x="6400800" y="3588603"/>
            <a:ext cx="31089600" cy="830997"/>
          </a:xfrm>
        </p:spPr>
        <p:txBody>
          <a:bodyPr/>
          <a:lstStyle/>
          <a:p>
            <a:pPr algn="ctr"/>
            <a:r>
              <a:rPr lang="en-US" dirty="0"/>
              <a:t>Zuguang Liu </a:t>
            </a:r>
          </a:p>
          <a:p>
            <a:pPr algn="ctr"/>
            <a:r>
              <a:rPr lang="en-US" dirty="0"/>
              <a:t>Protégé Undergraduate Research Program 2017</a:t>
            </a:r>
          </a:p>
          <a:p>
            <a:pPr algn="ctr"/>
            <a:endParaRPr lang="en-US" dirty="0"/>
          </a:p>
        </p:txBody>
      </p:sp>
      <p:sp>
        <p:nvSpPr>
          <p:cNvPr id="4" name="Text Placeholder 3">
            <a:extLst>
              <a:ext uri="{FF2B5EF4-FFF2-40B4-BE49-F238E27FC236}">
                <a16:creationId xmlns:a16="http://schemas.microsoft.com/office/drawing/2014/main" id="{3C9CD4A5-1DFF-46C7-A826-5E07834D5A2C}"/>
              </a:ext>
            </a:extLst>
          </p:cNvPr>
          <p:cNvSpPr>
            <a:spLocks noGrp="1"/>
          </p:cNvSpPr>
          <p:nvPr>
            <p:ph type="body" sz="quarter" idx="13"/>
          </p:nvPr>
        </p:nvSpPr>
        <p:spPr>
          <a:xfrm>
            <a:off x="1097280" y="5852160"/>
            <a:ext cx="9601200" cy="1219200"/>
          </a:xfrm>
        </p:spPr>
        <p:txBody>
          <a:bodyPr/>
          <a:lstStyle/>
          <a:p>
            <a:r>
              <a:rPr lang="en-US" dirty="0"/>
              <a:t>abstract</a:t>
            </a:r>
          </a:p>
        </p:txBody>
      </p:sp>
      <p:sp>
        <p:nvSpPr>
          <p:cNvPr id="5" name="Content Placeholder 4">
            <a:extLst>
              <a:ext uri="{FF2B5EF4-FFF2-40B4-BE49-F238E27FC236}">
                <a16:creationId xmlns:a16="http://schemas.microsoft.com/office/drawing/2014/main" id="{B314332E-EE9A-48EE-A843-0C3A7E3A82C2}"/>
              </a:ext>
            </a:extLst>
          </p:cNvPr>
          <p:cNvSpPr>
            <a:spLocks noGrp="1"/>
          </p:cNvSpPr>
          <p:nvPr>
            <p:ph sz="quarter" idx="24"/>
          </p:nvPr>
        </p:nvSpPr>
        <p:spPr>
          <a:xfrm>
            <a:off x="1097280" y="7071360"/>
            <a:ext cx="9601200" cy="3044190"/>
          </a:xfrm>
        </p:spPr>
        <p:txBody>
          <a:bodyPr/>
          <a:lstStyle/>
          <a:p>
            <a:pPr marL="0" indent="0">
              <a:buNone/>
            </a:pPr>
            <a:r>
              <a:rPr lang="en-US" dirty="0"/>
              <a:t> In Dr. Jha’s MIND (Microelectronics and Integrated-Systems with Neuro-centric Devices) Lab, the main topic of the team is to build a connection between electrical/computer systems and neural systems. Around this theme there are several subjects that the team are currently working on, and I am in the group focus on Neuron Simulations.</a:t>
            </a:r>
          </a:p>
        </p:txBody>
      </p:sp>
      <p:sp>
        <p:nvSpPr>
          <p:cNvPr id="6" name="Text Placeholder 5">
            <a:extLst>
              <a:ext uri="{FF2B5EF4-FFF2-40B4-BE49-F238E27FC236}">
                <a16:creationId xmlns:a16="http://schemas.microsoft.com/office/drawing/2014/main" id="{ED00610E-3348-4F9F-9001-694C9D7D3BFA}"/>
              </a:ext>
            </a:extLst>
          </p:cNvPr>
          <p:cNvSpPr>
            <a:spLocks noGrp="1"/>
          </p:cNvSpPr>
          <p:nvPr>
            <p:ph type="body" sz="quarter" idx="17"/>
          </p:nvPr>
        </p:nvSpPr>
        <p:spPr>
          <a:xfrm>
            <a:off x="1097280" y="10119360"/>
            <a:ext cx="9601200" cy="1219200"/>
          </a:xfrm>
        </p:spPr>
        <p:txBody>
          <a:bodyPr/>
          <a:lstStyle/>
          <a:p>
            <a:r>
              <a:rPr lang="en-US" dirty="0"/>
              <a:t>Background</a:t>
            </a:r>
          </a:p>
        </p:txBody>
      </p:sp>
      <p:sp>
        <p:nvSpPr>
          <p:cNvPr id="7" name="Content Placeholder 6">
            <a:extLst>
              <a:ext uri="{FF2B5EF4-FFF2-40B4-BE49-F238E27FC236}">
                <a16:creationId xmlns:a16="http://schemas.microsoft.com/office/drawing/2014/main" id="{1D4BC063-1BB5-4C6F-86BA-499685F30C9F}"/>
              </a:ext>
            </a:extLst>
          </p:cNvPr>
          <p:cNvSpPr>
            <a:spLocks noGrp="1"/>
          </p:cNvSpPr>
          <p:nvPr>
            <p:ph sz="quarter" idx="25"/>
          </p:nvPr>
        </p:nvSpPr>
        <p:spPr>
          <a:xfrm>
            <a:off x="1097280" y="11342370"/>
            <a:ext cx="9601200" cy="20286726"/>
          </a:xfrm>
        </p:spPr>
        <p:txBody>
          <a:bodyPr/>
          <a:lstStyle/>
          <a:p>
            <a:r>
              <a:rPr lang="en-US" dirty="0"/>
              <a:t>Neuromorphic Computing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Neurons from Biology to Electrical Engineering</a:t>
            </a:r>
          </a:p>
        </p:txBody>
      </p:sp>
      <p:sp>
        <p:nvSpPr>
          <p:cNvPr id="8" name="Text Placeholder 7">
            <a:extLst>
              <a:ext uri="{FF2B5EF4-FFF2-40B4-BE49-F238E27FC236}">
                <a16:creationId xmlns:a16="http://schemas.microsoft.com/office/drawing/2014/main" id="{0C7F1DB6-FF2D-44FD-A79C-C2E4474DA0BE}"/>
              </a:ext>
            </a:extLst>
          </p:cNvPr>
          <p:cNvSpPr>
            <a:spLocks noGrp="1"/>
          </p:cNvSpPr>
          <p:nvPr>
            <p:ph type="body" sz="quarter" idx="19"/>
          </p:nvPr>
        </p:nvSpPr>
        <p:spPr>
          <a:xfrm>
            <a:off x="11795760" y="12414202"/>
            <a:ext cx="9601200" cy="1219200"/>
          </a:xfrm>
        </p:spPr>
        <p:txBody>
          <a:bodyPr/>
          <a:lstStyle/>
          <a:p>
            <a:r>
              <a:rPr lang="en-US" dirty="0"/>
              <a:t>methods</a:t>
            </a:r>
          </a:p>
        </p:txBody>
      </p:sp>
      <p:sp>
        <p:nvSpPr>
          <p:cNvPr id="9" name="Content Placeholder 8">
            <a:extLst>
              <a:ext uri="{FF2B5EF4-FFF2-40B4-BE49-F238E27FC236}">
                <a16:creationId xmlns:a16="http://schemas.microsoft.com/office/drawing/2014/main" id="{29551550-0FDC-4DC4-B502-AFBF5C984B0F}"/>
              </a:ext>
            </a:extLst>
          </p:cNvPr>
          <p:cNvSpPr>
            <a:spLocks noGrp="1"/>
          </p:cNvSpPr>
          <p:nvPr>
            <p:ph sz="quarter" idx="26"/>
          </p:nvPr>
        </p:nvSpPr>
        <p:spPr>
          <a:xfrm>
            <a:off x="11795760" y="13633402"/>
            <a:ext cx="9601200" cy="17769860"/>
          </a:xfrm>
        </p:spPr>
        <p:txBody>
          <a:bodyPr>
            <a:normAutofit/>
          </a:bodyPr>
          <a:lstStyle/>
          <a:p>
            <a:r>
              <a:rPr lang="en-US" dirty="0"/>
              <a:t>Axon-Hillock Device</a:t>
            </a:r>
          </a:p>
          <a:p>
            <a:pPr marL="0" indent="0">
              <a:buNone/>
            </a:pPr>
            <a:r>
              <a:rPr lang="en-US" dirty="0"/>
              <a:t>Based on Mead’s (1989) Axon Hillock Circuit</a:t>
            </a:r>
          </a:p>
          <a:p>
            <a:pPr marL="0" indent="0">
              <a:buNone/>
            </a:pPr>
            <a:r>
              <a:rPr lang="en-US" dirty="0"/>
              <a:t>Powered by Arduino Microprocessor</a:t>
            </a:r>
          </a:p>
          <a:p>
            <a:pPr marL="0" indent="0">
              <a:buNone/>
            </a:pPr>
            <a:r>
              <a:rPr lang="en-US" dirty="0"/>
              <a:t>Built with MOSFETs and passives on breadboard</a:t>
            </a:r>
          </a:p>
          <a:p>
            <a:pPr marL="0" indent="0">
              <a:buNone/>
            </a:pPr>
            <a:r>
              <a:rPr lang="en-US" dirty="0"/>
              <a:t>Customized cable to pass signal through tri-axial cable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Literature Readings</a:t>
            </a:r>
          </a:p>
          <a:p>
            <a:pPr marL="0" indent="0">
              <a:buNone/>
            </a:pPr>
            <a:r>
              <a:rPr lang="en-US" i="1" dirty="0"/>
              <a:t>Analog VLSI and Neural Systems</a:t>
            </a:r>
            <a:r>
              <a:rPr lang="en-US" dirty="0"/>
              <a:t> (Mead, 1989) and other relevant papers</a:t>
            </a:r>
          </a:p>
          <a:p>
            <a:pPr marL="0" indent="0">
              <a:buNone/>
            </a:pPr>
            <a:r>
              <a:rPr lang="en-US" dirty="0"/>
              <a:t>Basic electronic tutorial and Arduino documentation</a:t>
            </a:r>
          </a:p>
        </p:txBody>
      </p:sp>
      <p:sp>
        <p:nvSpPr>
          <p:cNvPr id="10" name="Text Placeholder 9">
            <a:extLst>
              <a:ext uri="{FF2B5EF4-FFF2-40B4-BE49-F238E27FC236}">
                <a16:creationId xmlns:a16="http://schemas.microsoft.com/office/drawing/2014/main" id="{E04BCE16-81C9-4182-AA48-E25DFA25C26D}"/>
              </a:ext>
            </a:extLst>
          </p:cNvPr>
          <p:cNvSpPr>
            <a:spLocks noGrp="1"/>
          </p:cNvSpPr>
          <p:nvPr>
            <p:ph type="body" sz="quarter" idx="21"/>
          </p:nvPr>
        </p:nvSpPr>
        <p:spPr>
          <a:xfrm>
            <a:off x="11795760" y="5852160"/>
            <a:ext cx="9601200" cy="1219200"/>
          </a:xfrm>
        </p:spPr>
        <p:txBody>
          <a:bodyPr/>
          <a:lstStyle/>
          <a:p>
            <a:r>
              <a:rPr lang="en-US" dirty="0"/>
              <a:t>Objective</a:t>
            </a:r>
          </a:p>
        </p:txBody>
      </p:sp>
      <p:sp>
        <p:nvSpPr>
          <p:cNvPr id="11" name="Content Placeholder 10">
            <a:extLst>
              <a:ext uri="{FF2B5EF4-FFF2-40B4-BE49-F238E27FC236}">
                <a16:creationId xmlns:a16="http://schemas.microsoft.com/office/drawing/2014/main" id="{C699E01E-8947-48DC-80FA-0AE7F3D47D66}"/>
              </a:ext>
            </a:extLst>
          </p:cNvPr>
          <p:cNvSpPr>
            <a:spLocks noGrp="1"/>
          </p:cNvSpPr>
          <p:nvPr>
            <p:ph sz="quarter" idx="27"/>
          </p:nvPr>
        </p:nvSpPr>
        <p:spPr>
          <a:xfrm>
            <a:off x="11795760" y="7071360"/>
            <a:ext cx="9601200" cy="5190442"/>
          </a:xfrm>
        </p:spPr>
        <p:txBody>
          <a:bodyPr>
            <a:normAutofit/>
          </a:bodyPr>
          <a:lstStyle/>
          <a:p>
            <a:pPr marL="0" indent="0">
              <a:buNone/>
            </a:pPr>
            <a:r>
              <a:rPr lang="en-US" dirty="0"/>
              <a:t>With the end goal to create neuromorphic computer from scratch, different members in the MIND lab are assigned to research on different parts. Although the majority of the group is focusing on a device called memristor, which simulates the behavior of synapses, my task is to simulate the neural signals. </a:t>
            </a:r>
          </a:p>
          <a:p>
            <a:r>
              <a:rPr lang="en-US" dirty="0"/>
              <a:t>Build a device that outputs neural signals</a:t>
            </a:r>
          </a:p>
          <a:p>
            <a:r>
              <a:rPr lang="en-US" dirty="0"/>
              <a:t>Research and optimize the performance of the device</a:t>
            </a:r>
          </a:p>
          <a:p>
            <a:r>
              <a:rPr lang="en-US" dirty="0"/>
              <a:t>Used to test memristor devices (single or crossbars)</a:t>
            </a:r>
          </a:p>
          <a:p>
            <a:r>
              <a:rPr lang="en-US" dirty="0"/>
              <a:t>Create actual signals for a neuromorphic-computing-based navigation model car</a:t>
            </a:r>
          </a:p>
        </p:txBody>
      </p:sp>
      <p:graphicFrame>
        <p:nvGraphicFramePr>
          <p:cNvPr id="33" name="Content Placeholder 32">
            <a:extLst>
              <a:ext uri="{FF2B5EF4-FFF2-40B4-BE49-F238E27FC236}">
                <a16:creationId xmlns:a16="http://schemas.microsoft.com/office/drawing/2014/main" id="{D32331D2-4AC7-4653-8508-F9864D5C4D33}"/>
              </a:ext>
            </a:extLst>
          </p:cNvPr>
          <p:cNvGraphicFramePr>
            <a:graphicFrameLocks noGrp="1"/>
          </p:cNvGraphicFramePr>
          <p:nvPr>
            <p:ph sz="quarter" idx="23"/>
            <p:extLst/>
          </p:nvPr>
        </p:nvGraphicFramePr>
        <p:xfrm>
          <a:off x="1097280" y="12195986"/>
          <a:ext cx="9601200" cy="5821680"/>
        </p:xfrm>
        <a:graphic>
          <a:graphicData uri="http://schemas.openxmlformats.org/drawingml/2006/table">
            <a:tbl>
              <a:tblPr firstRow="1" bandRow="1">
                <a:tableStyleId>{5DA37D80-6434-44D0-A028-1B22A696006F}</a:tableStyleId>
              </a:tblPr>
              <a:tblGrid>
                <a:gridCol w="4800600">
                  <a:extLst>
                    <a:ext uri="{9D8B030D-6E8A-4147-A177-3AD203B41FA5}">
                      <a16:colId xmlns:a16="http://schemas.microsoft.com/office/drawing/2014/main" val="2872014375"/>
                    </a:ext>
                  </a:extLst>
                </a:gridCol>
                <a:gridCol w="4800600">
                  <a:extLst>
                    <a:ext uri="{9D8B030D-6E8A-4147-A177-3AD203B41FA5}">
                      <a16:colId xmlns:a16="http://schemas.microsoft.com/office/drawing/2014/main" val="80747704"/>
                    </a:ext>
                  </a:extLst>
                </a:gridCol>
              </a:tblGrid>
              <a:tr h="370840">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2800" dirty="0"/>
                        <a:t>Von-Neumann Architecture</a:t>
                      </a:r>
                    </a:p>
                  </a:txBody>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2800" dirty="0"/>
                        <a:t>Neuromorphic Computing</a:t>
                      </a:r>
                    </a:p>
                  </a:txBody>
                  <a:tcPr/>
                </a:tc>
                <a:extLst>
                  <a:ext uri="{0D108BD9-81ED-4DB2-BD59-A6C34878D82A}">
                    <a16:rowId xmlns:a16="http://schemas.microsoft.com/office/drawing/2014/main" val="1635195115"/>
                  </a:ext>
                </a:extLst>
              </a:tr>
              <a:tr h="370840">
                <a:tc>
                  <a:txBody>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txBody>
                  <a:tcPr/>
                </a:tc>
                <a:tc>
                  <a:txBody>
                    <a:bodyPr/>
                    <a:lstStyle/>
                    <a:p>
                      <a:endParaRPr lang="en-US" sz="2800" dirty="0"/>
                    </a:p>
                  </a:txBody>
                  <a:tcPr/>
                </a:tc>
                <a:extLst>
                  <a:ext uri="{0D108BD9-81ED-4DB2-BD59-A6C34878D82A}">
                    <a16:rowId xmlns:a16="http://schemas.microsoft.com/office/drawing/2014/main" val="2709489895"/>
                  </a:ext>
                </a:extLst>
              </a:tr>
              <a:tr h="370840">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2800" dirty="0"/>
                        <a:t>Jumping between processor and memory</a:t>
                      </a:r>
                    </a:p>
                  </a:txBody>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2800" dirty="0"/>
                        <a:t>Memory-controlled processing network</a:t>
                      </a:r>
                    </a:p>
                  </a:txBody>
                  <a:tcPr/>
                </a:tc>
                <a:extLst>
                  <a:ext uri="{0D108BD9-81ED-4DB2-BD59-A6C34878D82A}">
                    <a16:rowId xmlns:a16="http://schemas.microsoft.com/office/drawing/2014/main" val="3749025753"/>
                  </a:ext>
                </a:extLst>
              </a:tr>
            </a:tbl>
          </a:graphicData>
        </a:graphic>
      </p:graphicFrame>
      <p:sp>
        <p:nvSpPr>
          <p:cNvPr id="14" name="Text Placeholder 13">
            <a:extLst>
              <a:ext uri="{FF2B5EF4-FFF2-40B4-BE49-F238E27FC236}">
                <a16:creationId xmlns:a16="http://schemas.microsoft.com/office/drawing/2014/main" id="{D00B5946-6696-44FA-B0E9-1C5F7DC2988E}"/>
              </a:ext>
            </a:extLst>
          </p:cNvPr>
          <p:cNvSpPr>
            <a:spLocks noGrp="1"/>
          </p:cNvSpPr>
          <p:nvPr>
            <p:ph type="body" sz="quarter" idx="29"/>
          </p:nvPr>
        </p:nvSpPr>
        <p:spPr>
          <a:xfrm>
            <a:off x="22494240" y="21865136"/>
            <a:ext cx="9601200" cy="1219200"/>
          </a:xfrm>
        </p:spPr>
        <p:txBody>
          <a:bodyPr/>
          <a:lstStyle/>
          <a:p>
            <a:r>
              <a:rPr lang="en-US" dirty="0"/>
              <a:t>results</a:t>
            </a:r>
          </a:p>
        </p:txBody>
      </p:sp>
      <p:sp>
        <p:nvSpPr>
          <p:cNvPr id="15" name="Content Placeholder 14">
            <a:extLst>
              <a:ext uri="{FF2B5EF4-FFF2-40B4-BE49-F238E27FC236}">
                <a16:creationId xmlns:a16="http://schemas.microsoft.com/office/drawing/2014/main" id="{5A886C87-ADA0-4C2F-A18B-91469B7FCF1D}"/>
              </a:ext>
            </a:extLst>
          </p:cNvPr>
          <p:cNvSpPr>
            <a:spLocks noGrp="1"/>
          </p:cNvSpPr>
          <p:nvPr>
            <p:ph sz="quarter" idx="30"/>
          </p:nvPr>
        </p:nvSpPr>
        <p:spPr>
          <a:xfrm>
            <a:off x="22494240" y="23076660"/>
            <a:ext cx="9601200" cy="8326601"/>
          </a:xfrm>
        </p:spPr>
        <p:txBody>
          <a:bodyPr>
            <a:normAutofit/>
          </a:bodyPr>
          <a:lstStyle/>
          <a:p>
            <a:r>
              <a:rPr lang="en-US" dirty="0"/>
              <a:t>Single Axon-Hillock Device</a:t>
            </a:r>
          </a:p>
          <a:p>
            <a:pPr marL="0" indent="0">
              <a:buNone/>
            </a:pPr>
            <a:r>
              <a:rPr lang="en-US" dirty="0"/>
              <a:t>One stream of signal (spikes or pulse-train)</a:t>
            </a:r>
          </a:p>
          <a:p>
            <a:pPr marL="0" indent="0">
              <a:buNone/>
            </a:pPr>
            <a:r>
              <a:rPr lang="en-US" dirty="0"/>
              <a:t>Adjustable frequency at run-time</a:t>
            </a:r>
          </a:p>
          <a:p>
            <a:pPr marL="0" indent="0">
              <a:buNone/>
            </a:pPr>
            <a:r>
              <a:rPr lang="en-US" dirty="0"/>
              <a:t>23 available frequency values ranging 112 Hz to 1163 Hz</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Parallel Axon-Hillock Device (not finished yet)</a:t>
            </a:r>
          </a:p>
          <a:p>
            <a:r>
              <a:rPr lang="en-US" dirty="0"/>
              <a:t>Custom cable connecting copper wire and tri-ax connector</a:t>
            </a:r>
          </a:p>
        </p:txBody>
      </p:sp>
      <p:sp>
        <p:nvSpPr>
          <p:cNvPr id="16" name="Text Placeholder 15">
            <a:extLst>
              <a:ext uri="{FF2B5EF4-FFF2-40B4-BE49-F238E27FC236}">
                <a16:creationId xmlns:a16="http://schemas.microsoft.com/office/drawing/2014/main" id="{6E20CFB3-762D-411E-BE9C-88A47F53067A}"/>
              </a:ext>
            </a:extLst>
          </p:cNvPr>
          <p:cNvSpPr>
            <a:spLocks noGrp="1"/>
          </p:cNvSpPr>
          <p:nvPr>
            <p:ph type="body" sz="quarter" idx="31"/>
          </p:nvPr>
        </p:nvSpPr>
        <p:spPr>
          <a:xfrm>
            <a:off x="33192720" y="5852160"/>
            <a:ext cx="9601200" cy="1219200"/>
          </a:xfrm>
        </p:spPr>
        <p:txBody>
          <a:bodyPr/>
          <a:lstStyle/>
          <a:p>
            <a:r>
              <a:rPr lang="en-US" dirty="0"/>
              <a:t>Results </a:t>
            </a:r>
            <a:r>
              <a:rPr lang="en-US" cap="none" dirty="0"/>
              <a:t>(continued)</a:t>
            </a:r>
            <a:endParaRPr lang="en-US" dirty="0"/>
          </a:p>
        </p:txBody>
      </p:sp>
      <p:sp>
        <p:nvSpPr>
          <p:cNvPr id="17" name="Content Placeholder 16">
            <a:extLst>
              <a:ext uri="{FF2B5EF4-FFF2-40B4-BE49-F238E27FC236}">
                <a16:creationId xmlns:a16="http://schemas.microsoft.com/office/drawing/2014/main" id="{7D285E03-E1D9-427B-A3E1-0A18F9AF9CBF}"/>
              </a:ext>
            </a:extLst>
          </p:cNvPr>
          <p:cNvSpPr>
            <a:spLocks noGrp="1"/>
          </p:cNvSpPr>
          <p:nvPr>
            <p:ph sz="quarter" idx="32"/>
          </p:nvPr>
        </p:nvSpPr>
        <p:spPr>
          <a:xfrm>
            <a:off x="37575151" y="7263706"/>
            <a:ext cx="5127328" cy="853440"/>
          </a:xfrm>
        </p:spPr>
        <p:txBody>
          <a:bodyPr/>
          <a:lstStyle/>
          <a:p>
            <a:r>
              <a:rPr lang="en-US" dirty="0"/>
              <a:t>Specs on Signals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64" name="Content Placeholder 63">
            <a:extLst>
              <a:ext uri="{FF2B5EF4-FFF2-40B4-BE49-F238E27FC236}">
                <a16:creationId xmlns:a16="http://schemas.microsoft.com/office/drawing/2014/main" id="{43A46FB7-A1B4-41B5-A538-C8EB9FB75B53}"/>
              </a:ext>
            </a:extLst>
          </p:cNvPr>
          <p:cNvGraphicFramePr>
            <a:graphicFrameLocks noGrp="1"/>
          </p:cNvGraphicFramePr>
          <p:nvPr>
            <p:ph sz="quarter" idx="33"/>
            <p:extLst>
              <p:ext uri="{D42A27DB-BD31-4B8C-83A1-F6EECF244321}">
                <p14:modId xmlns:p14="http://schemas.microsoft.com/office/powerpoint/2010/main" val="2725445384"/>
              </p:ext>
            </p:extLst>
          </p:nvPr>
        </p:nvGraphicFramePr>
        <p:xfrm>
          <a:off x="36529001" y="7951111"/>
          <a:ext cx="7219627" cy="4874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 Placeholder 18">
            <a:extLst>
              <a:ext uri="{FF2B5EF4-FFF2-40B4-BE49-F238E27FC236}">
                <a16:creationId xmlns:a16="http://schemas.microsoft.com/office/drawing/2014/main" id="{42FFDDF8-ED1E-4CCB-8DA6-252333399AA8}"/>
              </a:ext>
            </a:extLst>
          </p:cNvPr>
          <p:cNvSpPr>
            <a:spLocks noGrp="1"/>
          </p:cNvSpPr>
          <p:nvPr>
            <p:ph type="body" sz="quarter" idx="34"/>
          </p:nvPr>
        </p:nvSpPr>
        <p:spPr>
          <a:xfrm>
            <a:off x="33192720" y="21539450"/>
            <a:ext cx="9601200" cy="1219200"/>
          </a:xfrm>
        </p:spPr>
        <p:txBody>
          <a:bodyPr/>
          <a:lstStyle/>
          <a:p>
            <a:r>
              <a:rPr lang="en-US" dirty="0"/>
              <a:t>Recommendations</a:t>
            </a:r>
          </a:p>
        </p:txBody>
      </p:sp>
      <p:graphicFrame>
        <p:nvGraphicFramePr>
          <p:cNvPr id="73" name="Content Placeholder 72">
            <a:extLst>
              <a:ext uri="{FF2B5EF4-FFF2-40B4-BE49-F238E27FC236}">
                <a16:creationId xmlns:a16="http://schemas.microsoft.com/office/drawing/2014/main" id="{058C5ACD-ADD7-40C1-800A-DF6503574E83}"/>
              </a:ext>
            </a:extLst>
          </p:cNvPr>
          <p:cNvGraphicFramePr>
            <a:graphicFrameLocks noGrp="1"/>
          </p:cNvGraphicFramePr>
          <p:nvPr>
            <p:ph sz="quarter" idx="35"/>
            <p:extLst>
              <p:ext uri="{D42A27DB-BD31-4B8C-83A1-F6EECF244321}">
                <p14:modId xmlns:p14="http://schemas.microsoft.com/office/powerpoint/2010/main" val="3875282880"/>
              </p:ext>
            </p:extLst>
          </p:nvPr>
        </p:nvGraphicFramePr>
        <p:xfrm>
          <a:off x="33192720" y="15887610"/>
          <a:ext cx="9601200" cy="1554480"/>
        </p:xfrm>
        <a:graphic>
          <a:graphicData uri="http://schemas.openxmlformats.org/drawingml/2006/table">
            <a:tbl>
              <a:tblPr firstRow="1" bandRow="1">
                <a:tableStyleId>{5DA37D80-6434-44D0-A028-1B22A696006F}</a:tableStyleId>
              </a:tblPr>
              <a:tblGrid>
                <a:gridCol w="1981200">
                  <a:extLst>
                    <a:ext uri="{9D8B030D-6E8A-4147-A177-3AD203B41FA5}">
                      <a16:colId xmlns:a16="http://schemas.microsoft.com/office/drawing/2014/main" val="2047730202"/>
                    </a:ext>
                  </a:extLst>
                </a:gridCol>
                <a:gridCol w="3916680">
                  <a:extLst>
                    <a:ext uri="{9D8B030D-6E8A-4147-A177-3AD203B41FA5}">
                      <a16:colId xmlns:a16="http://schemas.microsoft.com/office/drawing/2014/main" val="1843111549"/>
                    </a:ext>
                  </a:extLst>
                </a:gridCol>
                <a:gridCol w="3703320">
                  <a:extLst>
                    <a:ext uri="{9D8B030D-6E8A-4147-A177-3AD203B41FA5}">
                      <a16:colId xmlns:a16="http://schemas.microsoft.com/office/drawing/2014/main" val="660771370"/>
                    </a:ext>
                  </a:extLst>
                </a:gridCol>
              </a:tblGrid>
              <a:tr h="0">
                <a:tc gridSpan="3">
                  <a:txBody>
                    <a:bodyPr/>
                    <a:lstStyle/>
                    <a:p>
                      <a:pPr algn="ctr"/>
                      <a:r>
                        <a:rPr lang="en-US" sz="2800" dirty="0"/>
                        <a:t>Factors of Charging/Discharging Time?</a:t>
                      </a:r>
                    </a:p>
                  </a:txBody>
                  <a:tcPr>
                    <a:solidFill>
                      <a:srgbClr val="EFE9E1"/>
                    </a:solidFill>
                  </a:tcPr>
                </a:tc>
                <a:tc hMerge="1">
                  <a:txBody>
                    <a:bodyPr/>
                    <a:lstStyle/>
                    <a:p>
                      <a:endParaRPr lang="en-US" sz="2800" dirty="0"/>
                    </a:p>
                  </a:txBody>
                  <a:tcPr/>
                </a:tc>
                <a:tc hMerge="1">
                  <a:txBody>
                    <a:bodyPr/>
                    <a:lstStyle/>
                    <a:p>
                      <a:pPr algn="ctr"/>
                      <a:endParaRPr lang="en-US" sz="2800" dirty="0"/>
                    </a:p>
                  </a:txBody>
                  <a:tcPr/>
                </a:tc>
                <a:extLst>
                  <a:ext uri="{0D108BD9-81ED-4DB2-BD59-A6C34878D82A}">
                    <a16:rowId xmlns:a16="http://schemas.microsoft.com/office/drawing/2014/main" val="1821324930"/>
                  </a:ext>
                </a:extLst>
              </a:tr>
              <a:tr h="370840">
                <a:tc>
                  <a:txBody>
                    <a:bodyPr/>
                    <a:lstStyle/>
                    <a:p>
                      <a:r>
                        <a:rPr lang="en-US" sz="2800" dirty="0"/>
                        <a:t>Charging</a:t>
                      </a:r>
                    </a:p>
                  </a:txBody>
                  <a:tcPr>
                    <a:noFill/>
                  </a:tcPr>
                </a:tc>
                <a:tc>
                  <a:txBody>
                    <a:bodyPr/>
                    <a:lstStyle/>
                    <a:p>
                      <a:r>
                        <a:rPr lang="en-US" sz="2800" dirty="0"/>
                        <a:t>Charging capacitor (+)</a:t>
                      </a:r>
                    </a:p>
                  </a:txBody>
                  <a:tcPr>
                    <a:noFill/>
                  </a:tcPr>
                </a:tc>
                <a:tc>
                  <a:txBody>
                    <a:bodyPr/>
                    <a:lstStyle/>
                    <a:p>
                      <a:r>
                        <a:rPr lang="en-US" sz="2800" dirty="0"/>
                        <a:t>Input current (-)</a:t>
                      </a:r>
                    </a:p>
                  </a:txBody>
                  <a:tcPr>
                    <a:noFill/>
                  </a:tcPr>
                </a:tc>
                <a:extLst>
                  <a:ext uri="{0D108BD9-81ED-4DB2-BD59-A6C34878D82A}">
                    <a16:rowId xmlns:a16="http://schemas.microsoft.com/office/drawing/2014/main" val="532687960"/>
                  </a:ext>
                </a:extLst>
              </a:tr>
              <a:tr h="370840">
                <a:tc>
                  <a:txBody>
                    <a:bodyPr/>
                    <a:lstStyle/>
                    <a:p>
                      <a:r>
                        <a:rPr lang="en-US" sz="2800" dirty="0"/>
                        <a:t>Discharging</a:t>
                      </a:r>
                    </a:p>
                  </a:txBody>
                  <a:tcPr/>
                </a:tc>
                <a:tc>
                  <a:txBody>
                    <a:bodyPr/>
                    <a:lstStyle/>
                    <a:p>
                      <a:r>
                        <a:rPr lang="en-US" sz="2800" dirty="0"/>
                        <a:t>Discharging capacitor (+)</a:t>
                      </a:r>
                    </a:p>
                  </a:txBody>
                  <a:tcPr/>
                </a:tc>
                <a:tc>
                  <a:txBody>
                    <a:bodyPr/>
                    <a:lstStyle/>
                    <a:p>
                      <a:r>
                        <a:rPr lang="en-US" sz="2800" dirty="0"/>
                        <a:t>Amplifier power (+)</a:t>
                      </a:r>
                    </a:p>
                  </a:txBody>
                  <a:tcPr/>
                </a:tc>
                <a:extLst>
                  <a:ext uri="{0D108BD9-81ED-4DB2-BD59-A6C34878D82A}">
                    <a16:rowId xmlns:a16="http://schemas.microsoft.com/office/drawing/2014/main" val="1819618437"/>
                  </a:ext>
                </a:extLst>
              </a:tr>
            </a:tbl>
          </a:graphicData>
        </a:graphic>
      </p:graphicFrame>
      <p:pic>
        <p:nvPicPr>
          <p:cNvPr id="21" name="Picture 20">
            <a:extLst>
              <a:ext uri="{FF2B5EF4-FFF2-40B4-BE49-F238E27FC236}">
                <a16:creationId xmlns:a16="http://schemas.microsoft.com/office/drawing/2014/main" id="{AD3BA96D-4262-4D6E-9997-FA21E482167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9036" y="1137712"/>
            <a:ext cx="6992977" cy="3219683"/>
          </a:xfrm>
          <a:prstGeom prst="rect">
            <a:avLst/>
          </a:prstGeom>
        </p:spPr>
      </p:pic>
      <p:pic>
        <p:nvPicPr>
          <p:cNvPr id="22" name="Picture 21">
            <a:extLst>
              <a:ext uri="{FF2B5EF4-FFF2-40B4-BE49-F238E27FC236}">
                <a16:creationId xmlns:a16="http://schemas.microsoft.com/office/drawing/2014/main" id="{635071AE-D1EC-476F-AF6C-5895C95BC8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02021" y="632109"/>
            <a:ext cx="6988639" cy="3691401"/>
          </a:xfrm>
          <a:prstGeom prst="rect">
            <a:avLst/>
          </a:prstGeom>
        </p:spPr>
      </p:pic>
      <p:pic>
        <p:nvPicPr>
          <p:cNvPr id="34" name="Content Placeholder 21">
            <a:extLst>
              <a:ext uri="{FF2B5EF4-FFF2-40B4-BE49-F238E27FC236}">
                <a16:creationId xmlns:a16="http://schemas.microsoft.com/office/drawing/2014/main" id="{FA6E1DC9-807A-4D82-AEA3-C4475C8B06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3674" y="12871402"/>
            <a:ext cx="4245803" cy="4044127"/>
          </a:xfrm>
          <a:prstGeom prst="rect">
            <a:avLst/>
          </a:prstGeom>
        </p:spPr>
      </p:pic>
      <p:grpSp>
        <p:nvGrpSpPr>
          <p:cNvPr id="35" name="Group 34">
            <a:extLst>
              <a:ext uri="{FF2B5EF4-FFF2-40B4-BE49-F238E27FC236}">
                <a16:creationId xmlns:a16="http://schemas.microsoft.com/office/drawing/2014/main" id="{D4568A02-9186-44AA-A2BA-5DD2D6C0EF18}"/>
              </a:ext>
            </a:extLst>
          </p:cNvPr>
          <p:cNvGrpSpPr/>
          <p:nvPr/>
        </p:nvGrpSpPr>
        <p:grpSpPr>
          <a:xfrm>
            <a:off x="6045103" y="12955181"/>
            <a:ext cx="4621278" cy="4054951"/>
            <a:chOff x="18759487" y="14218042"/>
            <a:chExt cx="6372224" cy="4360508"/>
          </a:xfrm>
        </p:grpSpPr>
        <p:pic>
          <p:nvPicPr>
            <p:cNvPr id="36" name="Picture 35">
              <a:extLst>
                <a:ext uri="{FF2B5EF4-FFF2-40B4-BE49-F238E27FC236}">
                  <a16:creationId xmlns:a16="http://schemas.microsoft.com/office/drawing/2014/main" id="{B6EC68FA-77FE-4CB4-A757-4E4FBDAC2F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59487" y="14339915"/>
              <a:ext cx="6372224" cy="4238635"/>
            </a:xfrm>
            <a:prstGeom prst="rect">
              <a:avLst/>
            </a:prstGeom>
          </p:spPr>
        </p:pic>
        <p:sp>
          <p:nvSpPr>
            <p:cNvPr id="37" name="Callout: Line 36">
              <a:extLst>
                <a:ext uri="{FF2B5EF4-FFF2-40B4-BE49-F238E27FC236}">
                  <a16:creationId xmlns:a16="http://schemas.microsoft.com/office/drawing/2014/main" id="{EEC30A14-383A-4901-A63D-70D0EADC0AF5}"/>
                </a:ext>
              </a:extLst>
            </p:cNvPr>
            <p:cNvSpPr/>
            <p:nvPr/>
          </p:nvSpPr>
          <p:spPr>
            <a:xfrm>
              <a:off x="19854935" y="14218042"/>
              <a:ext cx="1743805" cy="364580"/>
            </a:xfrm>
            <a:prstGeom prst="borderCallout1">
              <a:avLst>
                <a:gd name="adj1" fmla="val 39727"/>
                <a:gd name="adj2" fmla="val 504"/>
                <a:gd name="adj3" fmla="val 115497"/>
                <a:gd name="adj4" fmla="val -214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Processor</a:t>
              </a:r>
            </a:p>
          </p:txBody>
        </p:sp>
        <p:sp>
          <p:nvSpPr>
            <p:cNvPr id="38" name="Callout: Line 37">
              <a:extLst>
                <a:ext uri="{FF2B5EF4-FFF2-40B4-BE49-F238E27FC236}">
                  <a16:creationId xmlns:a16="http://schemas.microsoft.com/office/drawing/2014/main" id="{44AF74B6-A9DC-405D-BD08-22CBB873DAB6}"/>
                </a:ext>
              </a:extLst>
            </p:cNvPr>
            <p:cNvSpPr/>
            <p:nvPr/>
          </p:nvSpPr>
          <p:spPr>
            <a:xfrm>
              <a:off x="22072315" y="14229652"/>
              <a:ext cx="1671721" cy="364580"/>
            </a:xfrm>
            <a:prstGeom prst="borderCallout1">
              <a:avLst>
                <a:gd name="adj1" fmla="val 56595"/>
                <a:gd name="adj2" fmla="val 100022"/>
                <a:gd name="adj3" fmla="val 200344"/>
                <a:gd name="adj4" fmla="val 1253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Memory</a:t>
              </a:r>
            </a:p>
          </p:txBody>
        </p:sp>
      </p:grpSp>
      <p:pic>
        <p:nvPicPr>
          <p:cNvPr id="41" name="Picture 40">
            <a:extLst>
              <a:ext uri="{FF2B5EF4-FFF2-40B4-BE49-F238E27FC236}">
                <a16:creationId xmlns:a16="http://schemas.microsoft.com/office/drawing/2014/main" id="{A5E5E248-EB6D-407A-91F1-8C8CF166CE10}"/>
              </a:ext>
            </a:extLst>
          </p:cNvPr>
          <p:cNvPicPr/>
          <p:nvPr/>
        </p:nvPicPr>
        <p:blipFill>
          <a:blip r:embed="rId11">
            <a:extLst>
              <a:ext uri="{28A0092B-C50C-407E-A947-70E740481C1C}">
                <a14:useLocalDpi xmlns:a14="http://schemas.microsoft.com/office/drawing/2010/main" val="0"/>
              </a:ext>
            </a:extLst>
          </a:blip>
          <a:stretch>
            <a:fillRect/>
          </a:stretch>
        </p:blipFill>
        <p:spPr bwMode="auto">
          <a:xfrm>
            <a:off x="1097280" y="19244486"/>
            <a:ext cx="9601200" cy="5280191"/>
          </a:xfrm>
          <a:prstGeom prst="rect">
            <a:avLst/>
          </a:prstGeom>
          <a:noFill/>
          <a:ln>
            <a:noFill/>
          </a:ln>
        </p:spPr>
      </p:pic>
      <p:sp>
        <p:nvSpPr>
          <p:cNvPr id="44" name="TextBox 43">
            <a:extLst>
              <a:ext uri="{FF2B5EF4-FFF2-40B4-BE49-F238E27FC236}">
                <a16:creationId xmlns:a16="http://schemas.microsoft.com/office/drawing/2014/main" id="{A609F6E0-5E48-4E3A-B3C8-C5DF0CE89101}"/>
              </a:ext>
            </a:extLst>
          </p:cNvPr>
          <p:cNvSpPr txBox="1"/>
          <p:nvPr/>
        </p:nvSpPr>
        <p:spPr>
          <a:xfrm>
            <a:off x="2834640" y="24318432"/>
            <a:ext cx="6128766" cy="954107"/>
          </a:xfrm>
          <a:prstGeom prst="rect">
            <a:avLst/>
          </a:prstGeom>
          <a:noFill/>
        </p:spPr>
        <p:txBody>
          <a:bodyPr wrap="square" rtlCol="0">
            <a:spAutoFit/>
          </a:bodyPr>
          <a:lstStyle/>
          <a:p>
            <a:r>
              <a:rPr lang="en-US" sz="2800" dirty="0"/>
              <a:t>Figure 1 -  Neuron Structure, Isa (2014)</a:t>
            </a:r>
          </a:p>
          <a:p>
            <a:endParaRPr lang="en-US" sz="2800" dirty="0" err="1"/>
          </a:p>
        </p:txBody>
      </p:sp>
      <p:pic>
        <p:nvPicPr>
          <p:cNvPr id="50" name="Picture 49" descr="C:\Users\leo85\AppData\Local\Microsoft\Windows\INetCache\Content.Word\SynapseSchematic_en.svg.png">
            <a:extLst>
              <a:ext uri="{FF2B5EF4-FFF2-40B4-BE49-F238E27FC236}">
                <a16:creationId xmlns:a16="http://schemas.microsoft.com/office/drawing/2014/main" id="{1D97C5C5-DE1E-409B-BF4D-F468ABD652D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97280" y="25151170"/>
            <a:ext cx="9600884" cy="5103571"/>
          </a:xfrm>
          <a:prstGeom prst="rect">
            <a:avLst/>
          </a:prstGeom>
          <a:noFill/>
          <a:ln>
            <a:noFill/>
          </a:ln>
        </p:spPr>
      </p:pic>
      <p:sp>
        <p:nvSpPr>
          <p:cNvPr id="51" name="TextBox 50">
            <a:extLst>
              <a:ext uri="{FF2B5EF4-FFF2-40B4-BE49-F238E27FC236}">
                <a16:creationId xmlns:a16="http://schemas.microsoft.com/office/drawing/2014/main" id="{FC98BA2A-E374-4A83-9BE7-5826CB5514D3}"/>
              </a:ext>
            </a:extLst>
          </p:cNvPr>
          <p:cNvSpPr txBox="1"/>
          <p:nvPr/>
        </p:nvSpPr>
        <p:spPr>
          <a:xfrm>
            <a:off x="2909747" y="30254741"/>
            <a:ext cx="5975950" cy="954107"/>
          </a:xfrm>
          <a:prstGeom prst="rect">
            <a:avLst/>
          </a:prstGeom>
          <a:noFill/>
        </p:spPr>
        <p:txBody>
          <a:bodyPr wrap="square" rtlCol="0">
            <a:spAutoFit/>
          </a:bodyPr>
          <a:lstStyle/>
          <a:p>
            <a:pPr algn="ctr"/>
            <a:r>
              <a:rPr lang="en-US" sz="2800" dirty="0"/>
              <a:t>Figure 2 - Chemical Transmission Through Synapse, </a:t>
            </a:r>
            <a:r>
              <a:rPr lang="en-US" sz="2800" dirty="0" err="1"/>
              <a:t>Splettstoesser</a:t>
            </a:r>
            <a:r>
              <a:rPr lang="en-US" sz="2800" dirty="0"/>
              <a:t> (2015)</a:t>
            </a:r>
          </a:p>
        </p:txBody>
      </p:sp>
      <p:sp>
        <p:nvSpPr>
          <p:cNvPr id="65" name="Content Placeholder 16">
            <a:extLst>
              <a:ext uri="{FF2B5EF4-FFF2-40B4-BE49-F238E27FC236}">
                <a16:creationId xmlns:a16="http://schemas.microsoft.com/office/drawing/2014/main" id="{22C7066F-1B5F-40BD-BD5A-B2049BD9143A}"/>
              </a:ext>
            </a:extLst>
          </p:cNvPr>
          <p:cNvSpPr txBox="1">
            <a:spLocks/>
          </p:cNvSpPr>
          <p:nvPr/>
        </p:nvSpPr>
        <p:spPr>
          <a:xfrm>
            <a:off x="37879665" y="13415086"/>
            <a:ext cx="4822814" cy="1801468"/>
          </a:xfrm>
          <a:prstGeom prst="rect">
            <a:avLst/>
          </a:prstGeom>
        </p:spPr>
        <p:txBody>
          <a:bodyPr vert="horz" lIns="365760" tIns="182880" rIns="91440" bIns="45720" rtlCol="0">
            <a:normAutofit fontScale="92500" lnSpcReduction="20000"/>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r>
              <a:rPr lang="en-US" dirty="0"/>
              <a:t>Spikes – changes of input current due to the cycle</a:t>
            </a:r>
          </a:p>
          <a:p>
            <a:r>
              <a:rPr lang="en-US" dirty="0"/>
              <a:t>Pulses – digital signal output from the cycle</a:t>
            </a:r>
          </a:p>
        </p:txBody>
      </p:sp>
      <p:sp>
        <p:nvSpPr>
          <p:cNvPr id="66" name="TextBox 65">
            <a:extLst>
              <a:ext uri="{FF2B5EF4-FFF2-40B4-BE49-F238E27FC236}">
                <a16:creationId xmlns:a16="http://schemas.microsoft.com/office/drawing/2014/main" id="{5C67D952-FCA4-4923-B5CD-01D484AD0FA5}"/>
              </a:ext>
            </a:extLst>
          </p:cNvPr>
          <p:cNvSpPr txBox="1"/>
          <p:nvPr/>
        </p:nvSpPr>
        <p:spPr>
          <a:xfrm>
            <a:off x="33291640" y="10606045"/>
            <a:ext cx="4047521" cy="954107"/>
          </a:xfrm>
          <a:prstGeom prst="rect">
            <a:avLst/>
          </a:prstGeom>
          <a:noFill/>
        </p:spPr>
        <p:txBody>
          <a:bodyPr wrap="square" rtlCol="0">
            <a:spAutoFit/>
          </a:bodyPr>
          <a:lstStyle/>
          <a:p>
            <a:pPr algn="ctr"/>
            <a:r>
              <a:rPr lang="en-US" sz="2800" dirty="0"/>
              <a:t>Figure 5 -  Sample Signals Captured by Oscilloscope</a:t>
            </a:r>
          </a:p>
        </p:txBody>
      </p:sp>
      <p:pic>
        <p:nvPicPr>
          <p:cNvPr id="68" name="Content Placeholder 58">
            <a:extLst>
              <a:ext uri="{FF2B5EF4-FFF2-40B4-BE49-F238E27FC236}">
                <a16:creationId xmlns:a16="http://schemas.microsoft.com/office/drawing/2014/main" id="{F168CFC9-CD68-4451-A215-453F6A1C7DE1}"/>
              </a:ext>
            </a:extLst>
          </p:cNvPr>
          <p:cNvPicPr>
            <a:picLocks/>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3192720" y="11747951"/>
            <a:ext cx="4686945" cy="2951867"/>
          </a:xfrm>
          <a:prstGeom prst="rect">
            <a:avLst/>
          </a:prstGeom>
          <a:noFill/>
          <a:ln>
            <a:noFill/>
          </a:ln>
        </p:spPr>
      </p:pic>
      <p:sp>
        <p:nvSpPr>
          <p:cNvPr id="43" name="Content Placeholder 16">
            <a:extLst>
              <a:ext uri="{FF2B5EF4-FFF2-40B4-BE49-F238E27FC236}">
                <a16:creationId xmlns:a16="http://schemas.microsoft.com/office/drawing/2014/main" id="{45C700C9-9FE5-40BF-96C0-A0EA7B588994}"/>
              </a:ext>
            </a:extLst>
          </p:cNvPr>
          <p:cNvSpPr txBox="1">
            <a:spLocks/>
          </p:cNvSpPr>
          <p:nvPr/>
        </p:nvSpPr>
        <p:spPr>
          <a:xfrm>
            <a:off x="33192720" y="22758650"/>
            <a:ext cx="9601200" cy="3563596"/>
          </a:xfrm>
          <a:prstGeom prst="rect">
            <a:avLst/>
          </a:prstGeom>
        </p:spPr>
        <p:txBody>
          <a:bodyPr vert="horz" lIns="365760" tIns="182880" rIns="91440" bIns="45720" rtlCol="0">
            <a:norm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r>
              <a:rPr lang="en-US" dirty="0"/>
              <a:t>Device is vulnerable to break and large for practical use (navigation car or integrated to wafer)</a:t>
            </a:r>
          </a:p>
          <a:p>
            <a:r>
              <a:rPr lang="en-US" dirty="0"/>
              <a:t>Arduino internal structure unknown</a:t>
            </a:r>
          </a:p>
          <a:p>
            <a:r>
              <a:rPr lang="en-US" dirty="0"/>
              <a:t>Feed-back neurons need further research</a:t>
            </a:r>
          </a:p>
          <a:p>
            <a:r>
              <a:rPr lang="en-US" dirty="0"/>
              <a:t>Theoretical equations partially not proved due to limited knowledge</a:t>
            </a:r>
          </a:p>
        </p:txBody>
      </p:sp>
      <p:sp>
        <p:nvSpPr>
          <p:cNvPr id="72" name="TextBox 71">
            <a:extLst>
              <a:ext uri="{FF2B5EF4-FFF2-40B4-BE49-F238E27FC236}">
                <a16:creationId xmlns:a16="http://schemas.microsoft.com/office/drawing/2014/main" id="{EF6E948B-4CCA-4B12-96FC-3E9BC65FCB55}"/>
              </a:ext>
            </a:extLst>
          </p:cNvPr>
          <p:cNvSpPr txBox="1"/>
          <p:nvPr/>
        </p:nvSpPr>
        <p:spPr>
          <a:xfrm>
            <a:off x="33327773" y="14743079"/>
            <a:ext cx="4047521" cy="954107"/>
          </a:xfrm>
          <a:prstGeom prst="rect">
            <a:avLst/>
          </a:prstGeom>
          <a:noFill/>
        </p:spPr>
        <p:txBody>
          <a:bodyPr wrap="square" rtlCol="0">
            <a:spAutoFit/>
          </a:bodyPr>
          <a:lstStyle/>
          <a:p>
            <a:pPr algn="ctr"/>
            <a:r>
              <a:rPr lang="en-US" sz="2800" dirty="0"/>
              <a:t>Figure 6 -  Schematic of Single AHC Device</a:t>
            </a:r>
          </a:p>
        </p:txBody>
      </p:sp>
      <p:sp>
        <p:nvSpPr>
          <p:cNvPr id="42" name="Content Placeholder 16">
            <a:extLst>
              <a:ext uri="{FF2B5EF4-FFF2-40B4-BE49-F238E27FC236}">
                <a16:creationId xmlns:a16="http://schemas.microsoft.com/office/drawing/2014/main" id="{0233305E-318E-453E-B79B-42F0A1E62841}"/>
              </a:ext>
            </a:extLst>
          </p:cNvPr>
          <p:cNvSpPr txBox="1">
            <a:spLocks/>
          </p:cNvSpPr>
          <p:nvPr/>
        </p:nvSpPr>
        <p:spPr>
          <a:xfrm>
            <a:off x="33192720" y="17555509"/>
            <a:ext cx="9601200" cy="3983941"/>
          </a:xfrm>
          <a:prstGeom prst="rect">
            <a:avLst/>
          </a:prstGeom>
        </p:spPr>
        <p:txBody>
          <a:bodyPr vert="horz" lIns="365760" tIns="182880" rIns="91440" bIns="45720" rtlCol="0">
            <a:norm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r>
              <a:rPr lang="en-US" dirty="0"/>
              <a:t>Feed-back Neurons</a:t>
            </a:r>
          </a:p>
          <a:p>
            <a:pPr marL="0" indent="0">
              <a:lnSpc>
                <a:spcPct val="110000"/>
              </a:lnSpc>
              <a:buNone/>
            </a:pPr>
            <a:r>
              <a:rPr lang="en-US" dirty="0"/>
              <a:t>Feed-back neurons are set of two or more neurons with one’s output directly connect to another one input. </a:t>
            </a:r>
          </a:p>
          <a:p>
            <a:pPr marL="0" indent="0">
              <a:lnSpc>
                <a:spcPct val="110000"/>
              </a:lnSpc>
              <a:buNone/>
            </a:pPr>
            <a:r>
              <a:rPr lang="en-US" dirty="0"/>
              <a:t>Generate signals with the same frequency but progressively smaller voltage</a:t>
            </a:r>
          </a:p>
          <a:p>
            <a:pPr marL="0" indent="0">
              <a:lnSpc>
                <a:spcPct val="110000"/>
              </a:lnSpc>
              <a:buNone/>
            </a:pPr>
            <a:r>
              <a:rPr lang="en-US" dirty="0"/>
              <a:t>By adjusting the power sources, signal frequency can be boosted linearly. </a:t>
            </a:r>
          </a:p>
        </p:txBody>
      </p:sp>
      <p:sp>
        <p:nvSpPr>
          <p:cNvPr id="45" name="Content Placeholder 21">
            <a:extLst>
              <a:ext uri="{FF2B5EF4-FFF2-40B4-BE49-F238E27FC236}">
                <a16:creationId xmlns:a16="http://schemas.microsoft.com/office/drawing/2014/main" id="{AB852B1F-9F3C-46CC-A9BD-51039AE79576}"/>
              </a:ext>
            </a:extLst>
          </p:cNvPr>
          <p:cNvSpPr txBox="1">
            <a:spLocks/>
          </p:cNvSpPr>
          <p:nvPr/>
        </p:nvSpPr>
        <p:spPr>
          <a:xfrm>
            <a:off x="33192720" y="27553638"/>
            <a:ext cx="9601200" cy="3849624"/>
          </a:xfrm>
          <a:prstGeom prst="rect">
            <a:avLst/>
          </a:prstGeom>
        </p:spPr>
        <p:txBody>
          <a:bodyPr vert="horz" lIns="365760" tIns="182880" rIns="91440" bIns="45720" rtlCol="0">
            <a:norm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r>
              <a:rPr lang="en-US" dirty="0"/>
              <a:t>Research Advisor: Dr. Rashmi Jha</a:t>
            </a:r>
          </a:p>
          <a:p>
            <a:r>
              <a:rPr lang="en-US" dirty="0"/>
              <a:t>Mentor: Alexander Jones, Andrew Rush</a:t>
            </a:r>
          </a:p>
          <a:p>
            <a:r>
              <a:rPr lang="en-US" dirty="0"/>
              <a:t>Lab collages: Joshua </a:t>
            </a:r>
            <a:r>
              <a:rPr lang="en-US" dirty="0" err="1"/>
              <a:t>Mayersky</a:t>
            </a:r>
            <a:r>
              <a:rPr lang="en-US" dirty="0"/>
              <a:t>, </a:t>
            </a:r>
            <a:r>
              <a:rPr lang="en-US" dirty="0" err="1"/>
              <a:t>Thinh</a:t>
            </a:r>
            <a:r>
              <a:rPr lang="en-US" dirty="0"/>
              <a:t> Nguyen, Thomas Schultz, Caleb Smiley, Sam </a:t>
            </a:r>
            <a:r>
              <a:rPr lang="en-US" dirty="0" err="1"/>
              <a:t>Wenke</a:t>
            </a:r>
            <a:r>
              <a:rPr lang="en-US" dirty="0"/>
              <a:t>, Tony Bailey, Abhijeet </a:t>
            </a:r>
            <a:r>
              <a:rPr lang="en-US" dirty="0" err="1"/>
              <a:t>Barua</a:t>
            </a:r>
            <a:r>
              <a:rPr lang="en-US" dirty="0"/>
              <a:t>, Vishal Jain</a:t>
            </a:r>
          </a:p>
          <a:p>
            <a:r>
              <a:rPr lang="en-US" altLang="zh-CN" dirty="0"/>
              <a:t>Head of the Program: Dr. James </a:t>
            </a:r>
            <a:r>
              <a:rPr lang="en-US" altLang="zh-CN" dirty="0" err="1"/>
              <a:t>Boerio</a:t>
            </a:r>
            <a:endParaRPr lang="en-US" altLang="zh-CN" dirty="0"/>
          </a:p>
          <a:p>
            <a:r>
              <a:rPr lang="en-US" dirty="0"/>
              <a:t>Administrator: Miss Magnolia </a:t>
            </a:r>
            <a:r>
              <a:rPr lang="en-US" dirty="0" err="1"/>
              <a:t>Modaress</a:t>
            </a:r>
            <a:endParaRPr lang="en-US" dirty="0"/>
          </a:p>
        </p:txBody>
      </p:sp>
      <p:sp>
        <p:nvSpPr>
          <p:cNvPr id="46" name="Text Placeholder 20">
            <a:extLst>
              <a:ext uri="{FF2B5EF4-FFF2-40B4-BE49-F238E27FC236}">
                <a16:creationId xmlns:a16="http://schemas.microsoft.com/office/drawing/2014/main" id="{B38EAF73-DEEA-4F82-A5FF-4A722A8ABD9B}"/>
              </a:ext>
            </a:extLst>
          </p:cNvPr>
          <p:cNvSpPr txBox="1">
            <a:spLocks/>
          </p:cNvSpPr>
          <p:nvPr/>
        </p:nvSpPr>
        <p:spPr>
          <a:xfrm>
            <a:off x="33192720" y="26328342"/>
            <a:ext cx="9601200" cy="1219200"/>
          </a:xfrm>
          <a:prstGeom prst="round1Rect">
            <a:avLst/>
          </a:prstGeom>
          <a:solidFill>
            <a:schemeClr val="tx2"/>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dirty="0"/>
              <a:t>Acknowledgement</a:t>
            </a:r>
          </a:p>
        </p:txBody>
      </p:sp>
      <mc:AlternateContent xmlns:mc="http://schemas.openxmlformats.org/markup-compatibility/2006" xmlns:a14="http://schemas.microsoft.com/office/drawing/2010/main">
        <mc:Choice Requires="a14">
          <p:sp>
            <p:nvSpPr>
              <p:cNvPr id="47" name="Content Placeholder 8">
                <a:extLst>
                  <a:ext uri="{FF2B5EF4-FFF2-40B4-BE49-F238E27FC236}">
                    <a16:creationId xmlns:a16="http://schemas.microsoft.com/office/drawing/2014/main" id="{FABCEBCC-61A8-4BC2-87D1-19C138624C54}"/>
                  </a:ext>
                </a:extLst>
              </p:cNvPr>
              <p:cNvSpPr txBox="1">
                <a:spLocks/>
              </p:cNvSpPr>
              <p:nvPr/>
            </p:nvSpPr>
            <p:spPr>
              <a:xfrm>
                <a:off x="22494240" y="7071360"/>
                <a:ext cx="9601200" cy="14828520"/>
              </a:xfrm>
              <a:prstGeom prst="rect">
                <a:avLst/>
              </a:prstGeom>
            </p:spPr>
            <p:txBody>
              <a:bodyPr vert="horz" lIns="365760" tIns="182880" rIns="91440" bIns="45720" rtlCol="0">
                <a:norm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r>
                  <a:rPr lang="en-US" dirty="0"/>
                  <a:t>Lab Testing</a:t>
                </a:r>
              </a:p>
              <a:p>
                <a:pPr marL="0" indent="0">
                  <a:buFont typeface="Arial" panose="020B0604020202020204" pitchFamily="34" charset="0"/>
                  <a:buNone/>
                </a:pPr>
                <a:r>
                  <a:rPr lang="en-US" dirty="0"/>
                  <a:t>Pre-lab simulation with LTSPICE and HSPICE (Linux computers in 810 Rhodes)</a:t>
                </a:r>
              </a:p>
              <a:p>
                <a:pPr marL="0" indent="0">
                  <a:buFont typeface="Arial" panose="020B0604020202020204" pitchFamily="34" charset="0"/>
                  <a:buNone/>
                </a:pPr>
                <a:r>
                  <a:rPr lang="en-US" dirty="0"/>
                  <a:t>Adjusting power and passive with Arduino command and (or) potentiometer</a:t>
                </a:r>
              </a:p>
              <a:p>
                <a:pPr marL="0" indent="0">
                  <a:buFont typeface="Arial" panose="020B0604020202020204" pitchFamily="34" charset="0"/>
                  <a:buNone/>
                </a:pPr>
                <a:r>
                  <a:rPr lang="en-US" dirty="0"/>
                  <a:t>Signal observation through oscilloscope</a:t>
                </a:r>
              </a:p>
              <a:p>
                <a:r>
                  <a:rPr lang="en-US" dirty="0"/>
                  <a:t>Specific Testing Stages</a:t>
                </a:r>
              </a:p>
              <a:p>
                <a:pPr marL="0" indent="0">
                  <a:buFont typeface="Arial" panose="020B0604020202020204" pitchFamily="34" charset="0"/>
                  <a:buNone/>
                </a:pPr>
                <a:r>
                  <a:rPr lang="en-US" dirty="0"/>
                  <a:t>Arduino PWM algorithm testing</a:t>
                </a:r>
              </a:p>
              <a:p>
                <a:pPr marL="0" indent="0">
                  <a:buFont typeface="Arial" panose="020B0604020202020204" pitchFamily="34" charset="0"/>
                  <a:buNone/>
                </a:pPr>
                <a:r>
                  <a:rPr lang="en-US" dirty="0"/>
                  <a:t>RC-filter testing for PWM and general noise filtering</a:t>
                </a:r>
              </a:p>
              <a:p>
                <a:pPr marL="0" indent="0">
                  <a:buFont typeface="Arial" panose="020B0604020202020204" pitchFamily="34" charset="0"/>
                  <a:buNone/>
                </a:pPr>
                <a:r>
                  <a:rPr lang="en-US" dirty="0"/>
                  <a:t>Optimal capacitor/resistor testing</a:t>
                </a:r>
              </a:p>
              <a:p>
                <a:pPr marL="0" indent="0">
                  <a:buFont typeface="Arial" panose="020B0604020202020204" pitchFamily="34" charset="0"/>
                  <a:buNone/>
                </a:pPr>
                <a:r>
                  <a:rPr lang="en-US" dirty="0"/>
                  <a:t>Theoretical equation proofing</a:t>
                </a:r>
              </a:p>
              <a:p>
                <a:pPr marL="0" indent="0">
                  <a:buFont typeface="Arial" panose="020B0604020202020204" pitchFamily="34" charset="0"/>
                  <a:buNone/>
                </a:pPr>
                <a:r>
                  <a:rPr lang="en-US" dirty="0"/>
                  <a:t>Breadboard connection simplification</a:t>
                </a:r>
              </a:p>
              <a:p>
                <a:pPr marL="0" indent="0">
                  <a:buFont typeface="Arial" panose="020B0604020202020204" pitchFamily="34" charset="0"/>
                  <a:buNone/>
                </a:pPr>
                <a:r>
                  <a:rPr lang="en-US" dirty="0"/>
                  <a:t>First Device finalization and documentation writing</a:t>
                </a:r>
              </a:p>
              <a:p>
                <a:pPr marL="0" indent="0">
                  <a:buFont typeface="Arial" panose="020B0604020202020204" pitchFamily="34" charset="0"/>
                  <a:buNone/>
                </a:pPr>
                <a:r>
                  <a:rPr lang="en-US" dirty="0"/>
                  <a:t>Feed-back neuron testing</a:t>
                </a:r>
              </a:p>
              <a:p>
                <a:pPr marL="0" indent="0">
                  <a:buFont typeface="Arial" panose="020B0604020202020204" pitchFamily="34" charset="0"/>
                  <a:buNone/>
                </a:pPr>
                <a:r>
                  <a:rPr lang="en-US" dirty="0"/>
                  <a:t>Customized cable testing</a:t>
                </a:r>
              </a:p>
              <a:p>
                <a:r>
                  <a:rPr lang="en-US" dirty="0"/>
                  <a:t>Important Equations Used</a:t>
                </a:r>
              </a:p>
              <a:p>
                <a:pPr marL="0" indent="0">
                  <a:buNone/>
                </a:pPr>
                <a:r>
                  <a:rPr lang="en-US" dirty="0"/>
                  <a:t>Cut-off Frequency of RC Filter</a:t>
                </a:r>
              </a:p>
              <a:p>
                <a:pPr marL="0"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𝑐𝑢𝑡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𝑅𝐶</m:t>
                        </m:r>
                      </m:den>
                    </m:f>
                  </m:oMath>
                </a14:m>
                <a:endParaRPr lang="en-US" dirty="0"/>
              </a:p>
              <a:p>
                <a:pPr marL="0" indent="0">
                  <a:buNone/>
                </a:pPr>
                <a:r>
                  <a:rPr lang="en-US" dirty="0"/>
                  <a:t>Effective Voltage Under Certain Duty Cycle</a:t>
                </a:r>
              </a:p>
              <a:p>
                <a:pPr marL="0"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𝑟𝑚𝑠</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𝑚𝑎𝑥</m:t>
                        </m:r>
                      </m:sub>
                    </m:sSub>
                    <m:rad>
                      <m:radPr>
                        <m:degHide m:val="on"/>
                        <m:ctrlPr>
                          <a:rPr lang="en-US" i="1">
                            <a:latin typeface="Cambria Math" panose="02040503050406030204" pitchFamily="18" charset="0"/>
                          </a:rPr>
                        </m:ctrlPr>
                      </m:radPr>
                      <m:deg/>
                      <m:e>
                        <m:r>
                          <a:rPr lang="en-US" i="1">
                            <a:latin typeface="Cambria Math" panose="02040503050406030204" pitchFamily="18" charset="0"/>
                          </a:rPr>
                          <m:t>𝐷</m:t>
                        </m:r>
                      </m:e>
                    </m:rad>
                  </m:oMath>
                </a14:m>
                <a:endParaRPr lang="en-US" dirty="0"/>
              </a:p>
              <a:p>
                <a:pPr marL="0" indent="0">
                  <a:buNone/>
                </a:pPr>
                <a:r>
                  <a:rPr lang="en-US" dirty="0"/>
                  <a:t>Time Interval and Frequency of Signal</a:t>
                </a:r>
                <a:endParaRPr lang="en-US" sz="400" dirty="0"/>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𝑙𝑜𝑤</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𝐷𝐷</m:t>
                            </m:r>
                          </m:sub>
                        </m:sSub>
                      </m:num>
                      <m:den>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𝑖𝑛</m:t>
                            </m:r>
                          </m:sub>
                        </m:sSub>
                      </m:den>
                    </m:f>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h𝑖</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𝐷𝐷</m:t>
                            </m:r>
                          </m:sub>
                        </m:sSub>
                      </m:num>
                      <m:den>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𝑝𝑙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𝑖𝑛</m:t>
                            </m:r>
                          </m:sub>
                        </m:sSub>
                      </m:den>
                    </m:f>
                  </m:oMath>
                </a14:m>
                <a:endParaRPr lang="en-US" sz="24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𝑖𝑛</m:t>
                              </m:r>
                            </m:sub>
                          </m:sSub>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𝑖𝑛</m:t>
                                      </m:r>
                                    </m:sub>
                                  </m:sSub>
                                </m:num>
                                <m:den>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𝑝𝑙</m:t>
                                      </m:r>
                                    </m:sub>
                                  </m:sSub>
                                </m:den>
                              </m:f>
                            </m:e>
                          </m:d>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𝐷𝐷</m:t>
                              </m:r>
                            </m:sub>
                          </m:sSub>
                        </m:den>
                      </m:f>
                    </m:oMath>
                  </m:oMathPara>
                </a14:m>
                <a:endParaRPr lang="en-US" dirty="0"/>
              </a:p>
            </p:txBody>
          </p:sp>
        </mc:Choice>
        <mc:Fallback xmlns="">
          <p:sp>
            <p:nvSpPr>
              <p:cNvPr id="47" name="Content Placeholder 8">
                <a:extLst>
                  <a:ext uri="{FF2B5EF4-FFF2-40B4-BE49-F238E27FC236}">
                    <a16:creationId xmlns:a16="http://schemas.microsoft.com/office/drawing/2014/main" id="{FABCEBCC-61A8-4BC2-87D1-19C138624C54}"/>
                  </a:ext>
                </a:extLst>
              </p:cNvPr>
              <p:cNvSpPr txBox="1">
                <a:spLocks noRot="1" noChangeAspect="1" noMove="1" noResize="1" noEditPoints="1" noAdjustHandles="1" noChangeArrowheads="1" noChangeShapeType="1" noTextEdit="1"/>
              </p:cNvSpPr>
              <p:nvPr/>
            </p:nvSpPr>
            <p:spPr>
              <a:xfrm>
                <a:off x="22494240" y="7071360"/>
                <a:ext cx="9601200" cy="14828520"/>
              </a:xfrm>
              <a:prstGeom prst="rect">
                <a:avLst/>
              </a:prstGeom>
              <a:blipFill>
                <a:blip r:embed="rId14"/>
                <a:stretch>
                  <a:fillRect/>
                </a:stretch>
              </a:blipFill>
            </p:spPr>
            <p:txBody>
              <a:bodyPr/>
              <a:lstStyle/>
              <a:p>
                <a:r>
                  <a:rPr lang="en-US">
                    <a:noFill/>
                  </a:rPr>
                  <a:t> </a:t>
                </a:r>
              </a:p>
            </p:txBody>
          </p:sp>
        </mc:Fallback>
      </mc:AlternateContent>
      <p:pic>
        <p:nvPicPr>
          <p:cNvPr id="56" name="Picture 55">
            <a:extLst>
              <a:ext uri="{FF2B5EF4-FFF2-40B4-BE49-F238E27FC236}">
                <a16:creationId xmlns:a16="http://schemas.microsoft.com/office/drawing/2014/main" id="{3A26CC21-CC46-40B8-90EA-82F0C017B2E5}"/>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42691" y="16688295"/>
            <a:ext cx="6907337" cy="5786441"/>
          </a:xfrm>
          <a:prstGeom prst="rect">
            <a:avLst/>
          </a:prstGeom>
        </p:spPr>
      </p:pic>
      <p:pic>
        <p:nvPicPr>
          <p:cNvPr id="57" name="Picture 56">
            <a:extLst>
              <a:ext uri="{FF2B5EF4-FFF2-40B4-BE49-F238E27FC236}">
                <a16:creationId xmlns:a16="http://schemas.microsoft.com/office/drawing/2014/main" id="{18F94C74-442F-4CEE-A230-F44E449E00B5}"/>
              </a:ext>
            </a:extLst>
          </p:cNvPr>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31425" y="22497416"/>
            <a:ext cx="6329868" cy="4390864"/>
          </a:xfrm>
          <a:prstGeom prst="rect">
            <a:avLst/>
          </a:prstGeom>
          <a:noFill/>
          <a:ln>
            <a:noFill/>
          </a:ln>
        </p:spPr>
      </p:pic>
      <p:sp>
        <p:nvSpPr>
          <p:cNvPr id="58" name="TextBox 57">
            <a:extLst>
              <a:ext uri="{FF2B5EF4-FFF2-40B4-BE49-F238E27FC236}">
                <a16:creationId xmlns:a16="http://schemas.microsoft.com/office/drawing/2014/main" id="{E333F760-4A9B-499E-AF1A-7B7043D8F01E}"/>
              </a:ext>
            </a:extLst>
          </p:cNvPr>
          <p:cNvSpPr txBox="1"/>
          <p:nvPr/>
        </p:nvSpPr>
        <p:spPr>
          <a:xfrm>
            <a:off x="13657353" y="27003056"/>
            <a:ext cx="5878011" cy="1815882"/>
          </a:xfrm>
          <a:prstGeom prst="rect">
            <a:avLst/>
          </a:prstGeom>
          <a:noFill/>
        </p:spPr>
        <p:txBody>
          <a:bodyPr wrap="square" rtlCol="0">
            <a:spAutoFit/>
          </a:bodyPr>
          <a:lstStyle/>
          <a:p>
            <a:pPr algn="ctr"/>
            <a:r>
              <a:rPr lang="en-US" sz="2800" dirty="0"/>
              <a:t>Figure 3 -  Original Schematic and Signal Waveform of Axon-Hillock Circuit (Mead, 1989)</a:t>
            </a:r>
          </a:p>
          <a:p>
            <a:endParaRPr lang="en-US" sz="2800" dirty="0" err="1"/>
          </a:p>
        </p:txBody>
      </p:sp>
      <p:sp>
        <p:nvSpPr>
          <p:cNvPr id="59" name="Text Placeholder 7">
            <a:extLst>
              <a:ext uri="{FF2B5EF4-FFF2-40B4-BE49-F238E27FC236}">
                <a16:creationId xmlns:a16="http://schemas.microsoft.com/office/drawing/2014/main" id="{DA59BBC7-DEFC-4C4F-B381-8C057A08E2F9}"/>
              </a:ext>
            </a:extLst>
          </p:cNvPr>
          <p:cNvSpPr txBox="1">
            <a:spLocks/>
          </p:cNvSpPr>
          <p:nvPr/>
        </p:nvSpPr>
        <p:spPr>
          <a:xfrm>
            <a:off x="22494240" y="5852160"/>
            <a:ext cx="9601200" cy="1219200"/>
          </a:xfrm>
          <a:prstGeom prst="round1Rect">
            <a:avLst/>
          </a:prstGeom>
          <a:solidFill>
            <a:schemeClr val="accent4"/>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dirty="0"/>
              <a:t>Methods(</a:t>
            </a:r>
            <a:r>
              <a:rPr lang="en-US" cap="none" dirty="0"/>
              <a:t>continued</a:t>
            </a:r>
            <a:r>
              <a:rPr lang="en-US" dirty="0"/>
              <a:t>)</a:t>
            </a:r>
          </a:p>
        </p:txBody>
      </p:sp>
      <p:sp>
        <p:nvSpPr>
          <p:cNvPr id="48" name="Rectangle 47">
            <a:extLst>
              <a:ext uri="{FF2B5EF4-FFF2-40B4-BE49-F238E27FC236}">
                <a16:creationId xmlns:a16="http://schemas.microsoft.com/office/drawing/2014/main" id="{01DC0FDF-B847-4C0E-AFCA-23E1CF843A82}"/>
              </a:ext>
            </a:extLst>
          </p:cNvPr>
          <p:cNvSpPr/>
          <p:nvPr/>
        </p:nvSpPr>
        <p:spPr>
          <a:xfrm>
            <a:off x="24248880" y="29408354"/>
            <a:ext cx="6091919" cy="523220"/>
          </a:xfrm>
          <a:prstGeom prst="rect">
            <a:avLst/>
          </a:prstGeom>
        </p:spPr>
        <p:txBody>
          <a:bodyPr wrap="square">
            <a:spAutoFit/>
          </a:bodyPr>
          <a:lstStyle/>
          <a:p>
            <a:r>
              <a:rPr lang="en-US" sz="2800" dirty="0"/>
              <a:t>Figure 4 -  Picture of Single AHC Device </a:t>
            </a:r>
          </a:p>
        </p:txBody>
      </p:sp>
      <p:pic>
        <p:nvPicPr>
          <p:cNvPr id="49" name="Picture 48">
            <a:extLst>
              <a:ext uri="{FF2B5EF4-FFF2-40B4-BE49-F238E27FC236}">
                <a16:creationId xmlns:a16="http://schemas.microsoft.com/office/drawing/2014/main" id="{ADD83E3D-134F-4A15-9CC2-18731627572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033302" y="25597336"/>
            <a:ext cx="6431631" cy="3617792"/>
          </a:xfrm>
          <a:prstGeom prst="rect">
            <a:avLst/>
          </a:prstGeom>
        </p:spPr>
      </p:pic>
      <p:pic>
        <p:nvPicPr>
          <p:cNvPr id="13" name="Picture 12">
            <a:extLst>
              <a:ext uri="{FF2B5EF4-FFF2-40B4-BE49-F238E27FC236}">
                <a16:creationId xmlns:a16="http://schemas.microsoft.com/office/drawing/2014/main" id="{044C4607-BB5C-4BCA-BA8D-76EF6A5CF22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192720" y="7294790"/>
            <a:ext cx="4428242" cy="3321182"/>
          </a:xfrm>
          <a:prstGeom prst="rect">
            <a:avLst/>
          </a:prstGeom>
        </p:spPr>
      </p:pic>
    </p:spTree>
    <p:extLst>
      <p:ext uri="{BB962C8B-B14F-4D97-AF65-F5344CB8AC3E}">
        <p14:creationId xmlns:p14="http://schemas.microsoft.com/office/powerpoint/2010/main" val="3270957806"/>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1669414</Value>
      <Value>1669470</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2013-01-21T12:05:00+00:00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ApprovalLog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TP104001550</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875987</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LocMarketGroupTiers2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9F945EE-6400-432A-A9B1-179A0A2A37CE}">
  <ds:schemaRefs>
    <ds:schemaRef ds:uri="http://www.w3.org/XML/1998/namespace"/>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 ds:uri="4873beb7-5857-4685-be1f-d57550cc96cc"/>
  </ds:schemaRefs>
</ds:datastoreItem>
</file>

<file path=customXml/itemProps2.xml><?xml version="1.0" encoding="utf-8"?>
<ds:datastoreItem xmlns:ds="http://schemas.openxmlformats.org/officeDocument/2006/customXml" ds:itemID="{AF7E4019-AE58-4CAA-B67D-559F9FEEB2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tf04001551</Template>
  <TotalTime>0</TotalTime>
  <Words>645</Words>
  <Application>Microsoft Office PowerPoint</Application>
  <PresentationFormat>Custom</PresentationFormat>
  <Paragraphs>149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宋体</vt:lpstr>
      <vt:lpstr>Arial</vt:lpstr>
      <vt:lpstr>Calibri</vt:lpstr>
      <vt:lpstr>Calibri Light</vt:lpstr>
      <vt:lpstr>Cambria</vt:lpstr>
      <vt:lpstr>Cambria Math</vt:lpstr>
      <vt:lpstr>Medical Poster</vt:lpstr>
      <vt:lpstr>Electrical Simulation of Neural Signal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2017-07-24T03:53:30Z</dcterms:created>
  <dcterms:modified xsi:type="dcterms:W3CDTF">2017-08-31T21:58:34Z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